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4"/>
  </p:sldMasterIdLst>
  <p:sldIdLst>
    <p:sldId id="256" r:id="rId5"/>
    <p:sldId id="257" r:id="rId6"/>
    <p:sldId id="258" r:id="rId7"/>
    <p:sldId id="261" r:id="rId8"/>
    <p:sldId id="302" r:id="rId9"/>
    <p:sldId id="260" r:id="rId10"/>
    <p:sldId id="262" r:id="rId11"/>
    <p:sldId id="263" r:id="rId12"/>
    <p:sldId id="264" r:id="rId13"/>
    <p:sldId id="265" r:id="rId14"/>
    <p:sldId id="304" r:id="rId15"/>
    <p:sldId id="267" r:id="rId16"/>
    <p:sldId id="311" r:id="rId17"/>
    <p:sldId id="269" r:id="rId18"/>
    <p:sldId id="270" r:id="rId19"/>
    <p:sldId id="271" r:id="rId20"/>
    <p:sldId id="272" r:id="rId21"/>
    <p:sldId id="298" r:id="rId22"/>
    <p:sldId id="277" r:id="rId23"/>
    <p:sldId id="274" r:id="rId24"/>
    <p:sldId id="275" r:id="rId25"/>
    <p:sldId id="276" r:id="rId26"/>
    <p:sldId id="278" r:id="rId27"/>
    <p:sldId id="279" r:id="rId28"/>
    <p:sldId id="280" r:id="rId29"/>
    <p:sldId id="281" r:id="rId30"/>
    <p:sldId id="282" r:id="rId31"/>
    <p:sldId id="292" r:id="rId32"/>
    <p:sldId id="284" r:id="rId33"/>
    <p:sldId id="285" r:id="rId34"/>
    <p:sldId id="286" r:id="rId35"/>
    <p:sldId id="287" r:id="rId36"/>
    <p:sldId id="293" r:id="rId37"/>
    <p:sldId id="295" r:id="rId38"/>
    <p:sldId id="296" r:id="rId39"/>
    <p:sldId id="301" r:id="rId40"/>
    <p:sldId id="300" r:id="rId41"/>
    <p:sldId id="299" r:id="rId42"/>
    <p:sldId id="294" r:id="rId43"/>
    <p:sldId id="288" r:id="rId44"/>
    <p:sldId id="308" r:id="rId45"/>
    <p:sldId id="309" r:id="rId46"/>
    <p:sldId id="291" r:id="rId47"/>
    <p:sldId id="310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87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92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717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85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358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681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903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4/24/21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050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4/24/21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629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4/24/21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646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4/24/21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186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7DE6118-2437-4B30-8E3C-4D2BE6020583}" type="datetimeFigureOut">
              <a:rPr lang="en-US" smtClean="0"/>
              <a:pPr/>
              <a:t>4/24/21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58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4/24/21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799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1678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3FAC7B-95D8-4143-8265-A3330ED43C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4792" y="1535184"/>
            <a:ext cx="9930887" cy="284865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34F71CA-7A72-41CB-92CD-0673A21ECC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0" y="4455620"/>
            <a:ext cx="10241865" cy="1248894"/>
          </a:xfrm>
        </p:spPr>
        <p:txBody>
          <a:bodyPr>
            <a:normAutofit fontScale="92500" lnSpcReduction="20000"/>
          </a:bodyPr>
          <a:lstStyle/>
          <a:p>
            <a:r>
              <a:rPr lang="de-DE" sz="6400" b="1" dirty="0"/>
              <a:t>Gesamtschule Kevelaer</a:t>
            </a:r>
          </a:p>
          <a:p>
            <a:r>
              <a:rPr lang="de-DE" sz="2200" i="1" dirty="0"/>
              <a:t>Schule des gemeinsamen Lernens</a:t>
            </a:r>
            <a:endParaRPr lang="de-DE" sz="2600" i="1" dirty="0"/>
          </a:p>
          <a:p>
            <a:endParaRPr lang="de-DE" sz="32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D14D68-F454-48BB-90AB-452D9B9E8CF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792" y="1421985"/>
            <a:ext cx="10055629" cy="2848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0740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63EB8F-1099-4AF3-AE5F-14D60754E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600" b="1" dirty="0">
                <a:solidFill>
                  <a:srgbClr val="FF9900"/>
                </a:solidFill>
              </a:rPr>
              <a:t>Eignung für das Fach Naturwissenschaften</a:t>
            </a:r>
            <a:endParaRPr lang="de-DE" sz="46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AA3D19-B9D8-4665-9FED-8967FDE14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4392" y="1996736"/>
            <a:ext cx="10058400" cy="4023360"/>
          </a:xfrm>
        </p:spPr>
        <p:txBody>
          <a:bodyPr/>
          <a:lstStyle/>
          <a:p>
            <a:pPr marL="0" indent="0">
              <a:buNone/>
            </a:pPr>
            <a:r>
              <a:rPr lang="de-DE" sz="2800" dirty="0"/>
              <a:t>Schülerinnen und Schüler,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de-DE" sz="2800" dirty="0"/>
              <a:t>die gern experimentieren, aber auch Versuche sorgfältig ausführen und auswerten wollen.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de-DE" sz="2800" dirty="0"/>
              <a:t>die gern mit anderen gemeinsam „der Natur auf der Spur" sein wollen.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de-DE" sz="2800" dirty="0"/>
              <a:t>die bisher in Naturwissenschaften und Mathematik mit Interesse und wenig Schwächen gelernt haben.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939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6852A4-70D4-46F6-A734-2EF589F33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b="1" dirty="0">
                <a:solidFill>
                  <a:srgbClr val="FF9900"/>
                </a:solidFill>
              </a:rPr>
              <a:t>Arbeitslehre</a:t>
            </a:r>
            <a:endParaRPr lang="de-DE" sz="5400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F1B7798B-FBF8-450B-9B08-8ED1E4CDE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1810" y="2026798"/>
            <a:ext cx="2725148" cy="28105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A776A1E-67D2-463A-9392-F6C4C4FE8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587" y="2032895"/>
            <a:ext cx="3060457" cy="280440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DD4B651-61D8-491A-B446-2C9489465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942" y="2071205"/>
            <a:ext cx="2767824" cy="2761727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DF4EFA21-1A37-48D3-B756-A134F3A007C6}"/>
              </a:ext>
            </a:extLst>
          </p:cNvPr>
          <p:cNvSpPr/>
          <p:nvPr/>
        </p:nvSpPr>
        <p:spPr>
          <a:xfrm>
            <a:off x="2023899" y="5255487"/>
            <a:ext cx="1657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Hauswirtschaft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7C22880-B78F-4014-A718-A52AABB12E39}"/>
              </a:ext>
            </a:extLst>
          </p:cNvPr>
          <p:cNvSpPr/>
          <p:nvPr/>
        </p:nvSpPr>
        <p:spPr>
          <a:xfrm>
            <a:off x="5850873" y="5255487"/>
            <a:ext cx="927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Technik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EA21DE8-3FAF-425D-A177-F5010259CCEB}"/>
              </a:ext>
            </a:extLst>
          </p:cNvPr>
          <p:cNvSpPr/>
          <p:nvPr/>
        </p:nvSpPr>
        <p:spPr>
          <a:xfrm>
            <a:off x="9460190" y="5255487"/>
            <a:ext cx="1189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Wirtschaft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D3B49FF-DD25-45E3-B582-2F4EE91DAD70}"/>
              </a:ext>
            </a:extLst>
          </p:cNvPr>
          <p:cNvSpPr txBox="1"/>
          <p:nvPr/>
        </p:nvSpPr>
        <p:spPr>
          <a:xfrm>
            <a:off x="8594123" y="369172"/>
            <a:ext cx="255864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WAHLPFLICHTUNTERRICHT</a:t>
            </a:r>
          </a:p>
          <a:p>
            <a:pPr marL="36000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6000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Naturwissenschaften</a:t>
            </a:r>
          </a:p>
          <a:p>
            <a:pPr marL="36000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Arbeitslehre</a:t>
            </a:r>
          </a:p>
          <a:p>
            <a:pPr marL="36000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Darstellen und Gestalten</a:t>
            </a:r>
          </a:p>
          <a:p>
            <a:pPr marL="36000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</a:t>
            </a:r>
          </a:p>
          <a:p>
            <a:pPr marL="36000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Fremdsprache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657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7BBEED-6F16-4DC8-966A-9A97D50E6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FF9900"/>
                </a:solidFill>
              </a:rPr>
              <a:t>Inhalte Arbeitslehre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23E112-2858-40A4-9683-D09A4B400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de-D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Technik – Wirtschaft – Hauswirtschaft</a:t>
            </a:r>
          </a:p>
          <a:p>
            <a:endParaRPr lang="de-DE" sz="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dirty="0"/>
              <a:t> </a:t>
            </a:r>
            <a:r>
              <a:rPr lang="de-DE" sz="2400" u="sng" dirty="0"/>
              <a:t>7. Jahrgang</a:t>
            </a:r>
            <a:endParaRPr lang="de-DE" sz="24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2000" b="1" dirty="0"/>
              <a:t>Technik/ Wirtschaft</a:t>
            </a:r>
            <a:r>
              <a:rPr lang="de-DE" sz="2000" dirty="0"/>
              <a:t> und </a:t>
            </a:r>
            <a:r>
              <a:rPr lang="de-DE" sz="2000" b="1" dirty="0"/>
              <a:t>Hauswirtschaft/ Wirtschaft</a:t>
            </a:r>
            <a:r>
              <a:rPr lang="de-DE" sz="2000" dirty="0"/>
              <a:t> wechseln zum Halbjahr.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2000" dirty="0"/>
              <a:t>Vertiefung und Erweiterung aus dem Fachunterricht des 5. Jahrgangs.</a:t>
            </a:r>
          </a:p>
          <a:p>
            <a:endParaRPr lang="de-DE" sz="2400" u="sng" dirty="0"/>
          </a:p>
          <a:p>
            <a:pPr>
              <a:buFont typeface="Wingdings" pitchFamily="2" charset="2"/>
              <a:buChar char="Ø"/>
            </a:pPr>
            <a:r>
              <a:rPr lang="de-DE" sz="2400" dirty="0"/>
              <a:t> </a:t>
            </a:r>
            <a:r>
              <a:rPr lang="de-DE" sz="2400" u="sng" dirty="0"/>
              <a:t>8. – 10. Jahrgang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2000" dirty="0"/>
              <a:t>Belegung eines Schwerpunktfaches:</a:t>
            </a:r>
            <a:endParaRPr lang="de-DE" sz="700" dirty="0"/>
          </a:p>
          <a:p>
            <a:pPr marL="530352" lvl="1" indent="0">
              <a:buNone/>
            </a:pPr>
            <a:r>
              <a:rPr lang="de-DE" sz="2000" b="1" dirty="0"/>
              <a:t>	Hauswirtschaft/ Wirtschaft </a:t>
            </a:r>
            <a:r>
              <a:rPr lang="de-DE" sz="2000" dirty="0"/>
              <a:t>oder </a:t>
            </a:r>
            <a:r>
              <a:rPr lang="de-DE" sz="2000" b="1" dirty="0"/>
              <a:t>Technik/ Wirtschaft</a:t>
            </a:r>
            <a:endParaRPr lang="de-DE" sz="20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851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78BD26-2CA7-EE47-A7A5-32049814D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9CC7C7-11DD-9543-AB3C-AF4747499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E22CFC1-E379-E842-9223-691C8BDEB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67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3408EE-197F-4018-BFE0-CD43289BE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FF9900"/>
                </a:solidFill>
              </a:rPr>
              <a:t>Eignung für den Fachbereich Arbeitslehre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980263-2B0A-42B0-B675-676150AAB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684" y="1944167"/>
            <a:ext cx="9831937" cy="42515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/>
              <a:t>Schülerinnen und Schüler,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de-DE" sz="2400" dirty="0"/>
              <a:t>die bisher im Fach Technik bzw. Hauswirtschaft Spaß hatten.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de-DE" sz="2400" dirty="0"/>
              <a:t>die gern mit Werkzeugen, Lebensmitteln und Küchengeräten arbeiten.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de-DE" sz="2400" dirty="0"/>
              <a:t>die gern praktisch und im Team arbeiten.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de-DE" sz="2400" dirty="0"/>
              <a:t>die Interesse an technischen Vorgängen zeigen, z. B. Maschinen, Elektrotechnik, Holz- und Metallbearbeitung, etc.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de-DE" sz="2400" dirty="0"/>
              <a:t>die Interesse an Vorgängen in der Wirtschafts- und Arbeitswelt haben.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de-DE" sz="2400" dirty="0"/>
              <a:t>die Freude an der Haushaltsführung, der Ernährung und der Zubereitung von Speisen zeigen.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371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BBC44C-3DA7-4D67-B737-0651B2129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b="1" dirty="0">
                <a:solidFill>
                  <a:srgbClr val="FF9900"/>
                </a:solidFill>
              </a:rPr>
              <a:t>Darstellen und Gestalten</a:t>
            </a:r>
            <a:endParaRPr lang="de-DE" sz="5400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8F2A549-3A8C-40CF-A263-1358E089AE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3822" y="2523496"/>
            <a:ext cx="2786113" cy="280440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5EE9A9D-3FB7-46FA-86AA-96EE35310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971" y="2523496"/>
            <a:ext cx="3060457" cy="280440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22E741A-7297-4635-B84A-814A5E3C7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067" y="2505206"/>
            <a:ext cx="2810500" cy="2822693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EC3D5703-5494-4951-80BC-7ED8863D7FEA}"/>
              </a:ext>
            </a:extLst>
          </p:cNvPr>
          <p:cNvSpPr/>
          <p:nvPr/>
        </p:nvSpPr>
        <p:spPr>
          <a:xfrm>
            <a:off x="-441122" y="534384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de-DE" sz="2400" b="1" i="1" dirty="0"/>
              <a:t>Musiksprache</a:t>
            </a:r>
          </a:p>
          <a:p>
            <a:pPr lvl="0" algn="ctr"/>
            <a:r>
              <a:rPr lang="de-DE" sz="2400" b="1" i="1" dirty="0"/>
              <a:t>Bildsprache</a:t>
            </a:r>
            <a:endParaRPr lang="de-DE" b="1" i="1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C34B188-3F87-49BB-8327-AAC9D9820F16}"/>
              </a:ext>
            </a:extLst>
          </p:cNvPr>
          <p:cNvSpPr/>
          <p:nvPr/>
        </p:nvSpPr>
        <p:spPr>
          <a:xfrm rot="20543867">
            <a:off x="5186415" y="5436182"/>
            <a:ext cx="23873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3600" b="1" i="1" dirty="0"/>
              <a:t>Kreativität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22A9C07-1D94-41A7-B02D-99D40146DA31}"/>
              </a:ext>
            </a:extLst>
          </p:cNvPr>
          <p:cNvSpPr/>
          <p:nvPr/>
        </p:nvSpPr>
        <p:spPr>
          <a:xfrm>
            <a:off x="6664935" y="532789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de-DE" sz="2400" b="1" i="1" dirty="0"/>
              <a:t>Körpersprache</a:t>
            </a:r>
          </a:p>
          <a:p>
            <a:pPr lvl="0" algn="ctr"/>
            <a:r>
              <a:rPr lang="de-DE" sz="2400" b="1" i="1" dirty="0"/>
              <a:t>Wortsprache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ACA46D8-41E5-43F4-891C-DBCAE6AC22EE}"/>
              </a:ext>
            </a:extLst>
          </p:cNvPr>
          <p:cNvSpPr txBox="1"/>
          <p:nvPr/>
        </p:nvSpPr>
        <p:spPr>
          <a:xfrm>
            <a:off x="8746156" y="478050"/>
            <a:ext cx="240952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r"/>
            <a:r>
              <a:rPr lang="de-DE" sz="1200" b="1" u="sng" dirty="0"/>
              <a:t>WAHLPFLICHTUNTERRICHT</a:t>
            </a:r>
            <a:endParaRPr lang="de-DE" sz="1200" b="1" dirty="0">
              <a:solidFill>
                <a:srgbClr val="FFC000"/>
              </a:solidFill>
            </a:endParaRPr>
          </a:p>
          <a:p>
            <a:pPr marL="360000" algn="r"/>
            <a:r>
              <a:rPr lang="de-DE" sz="1200" b="1" dirty="0"/>
              <a:t>Naturwissenschaften</a:t>
            </a:r>
          </a:p>
          <a:p>
            <a:pPr marL="360000" algn="r"/>
            <a:r>
              <a:rPr lang="de-DE" sz="1200" b="1" dirty="0"/>
              <a:t>Arbeitslehre</a:t>
            </a:r>
          </a:p>
          <a:p>
            <a:pPr marL="360000" algn="r"/>
            <a:r>
              <a:rPr lang="de-DE" sz="1400" b="1" dirty="0">
                <a:solidFill>
                  <a:srgbClr val="FFC000"/>
                </a:solidFill>
              </a:rPr>
              <a:t>Darstellen und Gestalten</a:t>
            </a:r>
          </a:p>
          <a:p>
            <a:pPr marL="360000" algn="r"/>
            <a:r>
              <a:rPr lang="de-DE" sz="1200" b="1" dirty="0"/>
              <a:t>Informatik</a:t>
            </a:r>
            <a:endParaRPr lang="de-DE" sz="1200" b="1" dirty="0">
              <a:solidFill>
                <a:srgbClr val="FFC000"/>
              </a:solidFill>
            </a:endParaRPr>
          </a:p>
          <a:p>
            <a:pPr marL="360000" algn="r"/>
            <a:r>
              <a:rPr lang="de-DE" sz="1200" b="1" dirty="0"/>
              <a:t>2. Fremdsprache</a:t>
            </a:r>
          </a:p>
        </p:txBody>
      </p:sp>
    </p:spTree>
    <p:extLst>
      <p:ext uri="{BB962C8B-B14F-4D97-AF65-F5344CB8AC3E}">
        <p14:creationId xmlns:p14="http://schemas.microsoft.com/office/powerpoint/2010/main" val="3688594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C31B33-F4F5-43AF-8F88-3764543C1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FF9900"/>
                </a:solidFill>
              </a:rPr>
              <a:t>Inhalte Darstellen und Gestalten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4476BE-F97F-404E-8713-BAB602A5B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332720" cy="4023360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de-DE" sz="4000" dirty="0"/>
              <a:t>Körpersprache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de-DE" sz="4000" dirty="0"/>
              <a:t>Wortsprache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de-DE" sz="4000" dirty="0"/>
              <a:t>Bildsprache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de-DE" sz="4000" dirty="0"/>
              <a:t>Musiksprache</a:t>
            </a:r>
          </a:p>
          <a:p>
            <a:endParaRPr lang="de-DE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200" dirty="0">
                <a:latin typeface="Calibri" panose="020F0502020204030204" pitchFamily="34" charset="0"/>
                <a:cs typeface="Calibri" panose="020F0502020204030204" pitchFamily="34" charset="0"/>
              </a:rPr>
              <a:t>=&gt; Mit </a:t>
            </a:r>
            <a:r>
              <a:rPr lang="de-DE" sz="2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Medien, Farben, Worten und dem eigenen Körper experimentieren und arbeiten.</a:t>
            </a:r>
            <a:endParaRPr lang="de-DE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61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AFD29D-591C-466D-ACDC-410EBD626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60000"/>
            <a:r>
              <a:rPr lang="de-DE" b="1" dirty="0">
                <a:solidFill>
                  <a:srgbClr val="FF9900"/>
                </a:solidFill>
              </a:rPr>
              <a:t>Themen Darstellen und Gestalten </a:t>
            </a:r>
            <a:br>
              <a:rPr lang="de-DE" sz="5300" b="1" dirty="0">
                <a:solidFill>
                  <a:srgbClr val="FF9900"/>
                </a:solidFill>
              </a:rPr>
            </a:br>
            <a:r>
              <a:rPr lang="de-DE" sz="3100" b="1" dirty="0">
                <a:solidFill>
                  <a:srgbClr val="FF9900"/>
                </a:solidFill>
              </a:rPr>
              <a:t>(beispielhaft)</a:t>
            </a:r>
            <a:endParaRPr lang="de-DE" dirty="0">
              <a:solidFill>
                <a:srgbClr val="FF9900"/>
              </a:solidFill>
            </a:endParaRP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5F158376-5AC8-4835-B405-5A8005931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8168" y="2107933"/>
            <a:ext cx="10349365" cy="301270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0F2F43A-DE5D-426D-9B59-D571B374D19F}"/>
              </a:ext>
            </a:extLst>
          </p:cNvPr>
          <p:cNvSpPr txBox="1"/>
          <p:nvPr/>
        </p:nvSpPr>
        <p:spPr>
          <a:xfrm>
            <a:off x="3984859" y="5120642"/>
            <a:ext cx="4027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Aktuelle Themen </a:t>
            </a:r>
          </a:p>
        </p:txBody>
      </p:sp>
    </p:spTree>
    <p:extLst>
      <p:ext uri="{BB962C8B-B14F-4D97-AF65-F5344CB8AC3E}">
        <p14:creationId xmlns:p14="http://schemas.microsoft.com/office/powerpoint/2010/main" val="1192790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4070D8-612E-4FD5-A37B-FE8D59E6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/>
              <a:t> </a:t>
            </a:r>
            <a:r>
              <a:rPr lang="de-DE" sz="3600" dirty="0"/>
              <a:t>wie zum Beispiel eine Aufgabe aus dem Distanzunterricht während des Lockdowns: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1B899B0-EF9D-4F72-BD08-5F36CFA4F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10000" b="1" dirty="0"/>
              <a:t>Getrennt </a:t>
            </a:r>
          </a:p>
          <a:p>
            <a:pPr marL="0" indent="0" algn="ctr">
              <a:buNone/>
            </a:pPr>
            <a:r>
              <a:rPr lang="de-DE" sz="4000" b="1" dirty="0"/>
              <a:t>und doch </a:t>
            </a:r>
          </a:p>
          <a:p>
            <a:pPr marL="0" indent="0" algn="ctr">
              <a:buNone/>
            </a:pPr>
            <a:r>
              <a:rPr lang="de-DE" sz="10000" b="1" dirty="0">
                <a:solidFill>
                  <a:srgbClr val="FF0000"/>
                </a:solidFill>
              </a:rPr>
              <a:t>Z</a:t>
            </a:r>
            <a:r>
              <a:rPr lang="de-DE" sz="10000" b="1" dirty="0">
                <a:solidFill>
                  <a:srgbClr val="0070C0"/>
                </a:solidFill>
              </a:rPr>
              <a:t>u</a:t>
            </a:r>
            <a:r>
              <a:rPr lang="de-DE" sz="10000" b="1" dirty="0">
                <a:solidFill>
                  <a:srgbClr val="FFFF00"/>
                </a:solidFill>
              </a:rPr>
              <a:t>s</a:t>
            </a:r>
            <a:r>
              <a:rPr lang="de-DE" sz="10000" b="1" dirty="0">
                <a:solidFill>
                  <a:srgbClr val="7030A0"/>
                </a:solidFill>
              </a:rPr>
              <a:t>a</a:t>
            </a:r>
            <a:r>
              <a:rPr lang="de-DE" sz="10000" b="1" dirty="0">
                <a:solidFill>
                  <a:srgbClr val="00B0F0"/>
                </a:solidFill>
              </a:rPr>
              <a:t>m</a:t>
            </a:r>
            <a:r>
              <a:rPr lang="de-DE" sz="10000" b="1" dirty="0">
                <a:solidFill>
                  <a:srgbClr val="00B050"/>
                </a:solidFill>
              </a:rPr>
              <a:t>m</a:t>
            </a:r>
            <a:r>
              <a:rPr lang="de-DE" sz="10000" b="1" dirty="0">
                <a:solidFill>
                  <a:srgbClr val="FFC000"/>
                </a:solidFill>
              </a:rPr>
              <a:t>e</a:t>
            </a:r>
            <a:r>
              <a:rPr lang="de-DE" sz="10000" b="1" dirty="0">
                <a:solidFill>
                  <a:srgbClr val="002060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64664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 descr="Ein Bild, das Gras, draußen, Boden enthält.&#10;&#10;Automatisch generierte Beschreibung">
            <a:extLst>
              <a:ext uri="{FF2B5EF4-FFF2-40B4-BE49-F238E27FC236}">
                <a16:creationId xmlns:a16="http://schemas.microsoft.com/office/drawing/2014/main" id="{CAAD51F9-AA94-45F8-8AAF-3B846E4437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658"/>
          <a:stretch/>
        </p:blipFill>
        <p:spPr>
          <a:xfrm>
            <a:off x="20" y="10"/>
            <a:ext cx="12191980" cy="6340632"/>
          </a:xfrm>
          <a:prstGeom prst="rect">
            <a:avLst/>
          </a:prstGeom>
        </p:spPr>
      </p:pic>
      <p:pic>
        <p:nvPicPr>
          <p:cNvPr id="38" name="Grafik 37" descr="Ein Bild, das Boden, Gras, draußen, Spielplatz enthält.&#10;&#10;Automatisch generierte Beschreibung">
            <a:extLst>
              <a:ext uri="{FF2B5EF4-FFF2-40B4-BE49-F238E27FC236}">
                <a16:creationId xmlns:a16="http://schemas.microsoft.com/office/drawing/2014/main" id="{A0500E13-0291-4E55-ACB9-F3A3CAE4E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3" y="-2"/>
            <a:ext cx="12188067" cy="6340633"/>
          </a:xfrm>
          <a:prstGeom prst="rect">
            <a:avLst/>
          </a:prstGeom>
        </p:spPr>
      </p:pic>
      <p:pic>
        <p:nvPicPr>
          <p:cNvPr id="40" name="Grafik 39" descr="Ein Bild, das Boden, Gras, draußen, Kind enthält.&#10;&#10;Automatisch generierte Beschreibung">
            <a:extLst>
              <a:ext uri="{FF2B5EF4-FFF2-40B4-BE49-F238E27FC236}">
                <a16:creationId xmlns:a16="http://schemas.microsoft.com/office/drawing/2014/main" id="{F075CD34-3F0C-468C-9EC8-892AD2384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"/>
            <a:ext cx="12192000" cy="6340644"/>
          </a:xfrm>
          <a:prstGeom prst="rect">
            <a:avLst/>
          </a:prstGeom>
        </p:spPr>
      </p:pic>
      <p:pic>
        <p:nvPicPr>
          <p:cNvPr id="42" name="Grafik 41" descr="Ein Bild, das Boden, draußen, Gras, klein enthält.&#10;&#10;Automatisch generierte Beschreibung">
            <a:extLst>
              <a:ext uri="{FF2B5EF4-FFF2-40B4-BE49-F238E27FC236}">
                <a16:creationId xmlns:a16="http://schemas.microsoft.com/office/drawing/2014/main" id="{91010975-A0E5-4BD5-A9EF-655D4B9BCE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5" y="-552114"/>
            <a:ext cx="12183672" cy="6892745"/>
          </a:xfrm>
          <a:prstGeom prst="rect">
            <a:avLst/>
          </a:prstGeom>
        </p:spPr>
      </p:pic>
      <p:pic>
        <p:nvPicPr>
          <p:cNvPr id="44" name="Grafik 43" descr="Ein Bild, das Boden, draußen, Baum, Gras enthält.&#10;&#10;Automatisch generierte Beschreibung">
            <a:extLst>
              <a:ext uri="{FF2B5EF4-FFF2-40B4-BE49-F238E27FC236}">
                <a16:creationId xmlns:a16="http://schemas.microsoft.com/office/drawing/2014/main" id="{CF2B6F3E-2A5A-4422-96A8-B2244090FD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3" y="-2814509"/>
            <a:ext cx="12183691" cy="9137768"/>
          </a:xfrm>
          <a:prstGeom prst="rect">
            <a:avLst/>
          </a:prstGeom>
        </p:spPr>
      </p:pic>
      <p:pic>
        <p:nvPicPr>
          <p:cNvPr id="46" name="Grafik 45" descr="Ein Bild, das Boden, Gras, draußen, Drachen enthält.&#10;&#10;Automatisch generierte Beschreibung">
            <a:extLst>
              <a:ext uri="{FF2B5EF4-FFF2-40B4-BE49-F238E27FC236}">
                <a16:creationId xmlns:a16="http://schemas.microsoft.com/office/drawing/2014/main" id="{C224B59B-485E-4CBE-8AC0-4F6B603DC9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3" y="-2805824"/>
            <a:ext cx="12183691" cy="9137769"/>
          </a:xfrm>
          <a:prstGeom prst="rect">
            <a:avLst/>
          </a:prstGeom>
        </p:spPr>
      </p:pic>
      <p:pic>
        <p:nvPicPr>
          <p:cNvPr id="48" name="Grafik 47" descr="Ein Bild, das Boden, draußen, mehrere enthält.&#10;&#10;Automatisch generierte Beschreibung">
            <a:extLst>
              <a:ext uri="{FF2B5EF4-FFF2-40B4-BE49-F238E27FC236}">
                <a16:creationId xmlns:a16="http://schemas.microsoft.com/office/drawing/2014/main" id="{BF519CAA-D3D4-4DC3-BF59-000EC7E0DE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3" y="-3301857"/>
            <a:ext cx="12183691" cy="9642488"/>
          </a:xfrm>
          <a:prstGeom prst="rect">
            <a:avLst/>
          </a:prstGeom>
        </p:spPr>
      </p:pic>
      <p:sp>
        <p:nvSpPr>
          <p:cNvPr id="52" name="Textfeld 51">
            <a:extLst>
              <a:ext uri="{FF2B5EF4-FFF2-40B4-BE49-F238E27FC236}">
                <a16:creationId xmlns:a16="http://schemas.microsoft.com/office/drawing/2014/main" id="{E08D8A6A-22C7-4B01-890B-3134D060BA38}"/>
              </a:ext>
            </a:extLst>
          </p:cNvPr>
          <p:cNvSpPr txBox="1"/>
          <p:nvPr/>
        </p:nvSpPr>
        <p:spPr>
          <a:xfrm>
            <a:off x="1568919" y="6441275"/>
            <a:ext cx="891299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                                                     </a:t>
            </a:r>
            <a:r>
              <a:rPr lang="de-DE" sz="2400" b="1" dirty="0">
                <a:solidFill>
                  <a:srgbClr val="0070C0"/>
                </a:solidFill>
              </a:rPr>
              <a:t>Dar</a:t>
            </a:r>
            <a:r>
              <a:rPr lang="de-DE" sz="2400" b="1" dirty="0">
                <a:solidFill>
                  <a:srgbClr val="FF0000"/>
                </a:solidFill>
              </a:rPr>
              <a:t>stelle</a:t>
            </a:r>
            <a:r>
              <a:rPr lang="de-DE" sz="2400" b="1" dirty="0">
                <a:solidFill>
                  <a:srgbClr val="7030A0"/>
                </a:solidFill>
              </a:rPr>
              <a:t>n und </a:t>
            </a:r>
            <a:r>
              <a:rPr lang="de-DE" sz="2400" b="1" dirty="0">
                <a:solidFill>
                  <a:srgbClr val="00B050"/>
                </a:solidFill>
              </a:rPr>
              <a:t>Ge</a:t>
            </a:r>
            <a:r>
              <a:rPr lang="de-DE" sz="2400" b="1" dirty="0">
                <a:solidFill>
                  <a:srgbClr val="002060"/>
                </a:solidFill>
              </a:rPr>
              <a:t>stalte</a:t>
            </a:r>
            <a:r>
              <a:rPr lang="de-DE" sz="2400" b="1" dirty="0">
                <a:solidFill>
                  <a:srgbClr val="FFC000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94925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8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8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8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22B73C-434E-4896-9C0F-EA676D226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FF9900"/>
                </a:solidFill>
              </a:rPr>
              <a:t>Herzlich Willkommen!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E0D6329-A56D-44BC-8AA0-E53DBFE9E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58434"/>
            <a:ext cx="10058400" cy="4516966"/>
          </a:xfrm>
        </p:spPr>
        <p:txBody>
          <a:bodyPr vert="horz" lIns="0" tIns="45720" rIns="0" bIns="45720" rtlCol="0" anchor="t">
            <a:normAutofit fontScale="92500" lnSpcReduction="10000"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de-DE" sz="2800" dirty="0"/>
              <a:t>Martina </a:t>
            </a:r>
            <a:r>
              <a:rPr lang="de-DE" sz="2800" dirty="0" err="1"/>
              <a:t>Boudewins</a:t>
            </a:r>
            <a:r>
              <a:rPr lang="de-DE" sz="2800" dirty="0"/>
              <a:t>, </a:t>
            </a:r>
            <a:r>
              <a:rPr lang="de-DE" sz="1800" dirty="0"/>
              <a:t>Didaktische</a:t>
            </a:r>
            <a:r>
              <a:rPr lang="de-DE" sz="2800" dirty="0"/>
              <a:t> </a:t>
            </a:r>
            <a:r>
              <a:rPr lang="de-DE" sz="1800" dirty="0"/>
              <a:t>Leiterin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de-DE" sz="2800" dirty="0"/>
              <a:t>Belgin Gür, </a:t>
            </a:r>
            <a:r>
              <a:rPr lang="de-DE" sz="1800" dirty="0"/>
              <a:t>Abteilungsleiterin I</a:t>
            </a:r>
            <a:endParaRPr lang="de-DE" sz="28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de-DE" sz="2800" dirty="0"/>
              <a:t>Karla Seifert, </a:t>
            </a:r>
            <a:r>
              <a:rPr lang="de-DE" sz="1800" dirty="0"/>
              <a:t>Fachlehrerin Naturwissenschaften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de-DE" sz="2800" dirty="0"/>
              <a:t>Gudrun Langner u. Nico </a:t>
            </a:r>
            <a:r>
              <a:rPr lang="de-DE" sz="2800" dirty="0" err="1"/>
              <a:t>Schroer</a:t>
            </a:r>
            <a:r>
              <a:rPr lang="de-DE" sz="2800" dirty="0"/>
              <a:t>,</a:t>
            </a:r>
            <a:r>
              <a:rPr lang="de-DE" sz="1800" dirty="0"/>
              <a:t> Fachlehrer*in Technik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de-DE" sz="2800" dirty="0"/>
              <a:t>Stephanie Balzen, </a:t>
            </a:r>
            <a:r>
              <a:rPr lang="de-DE" sz="1800" dirty="0"/>
              <a:t>Fachlehrerin Hauswirtschaftslehre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de-DE" sz="2800" dirty="0"/>
              <a:t>Bärbel Pimpertz, </a:t>
            </a:r>
            <a:r>
              <a:rPr lang="de-DE" sz="1800" dirty="0"/>
              <a:t>Fachlehrerin Kunst/ DG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de-DE" sz="2800" dirty="0"/>
              <a:t>Simone </a:t>
            </a:r>
            <a:r>
              <a:rPr lang="de-DE" sz="2800" dirty="0" err="1"/>
              <a:t>Kaczmarz</a:t>
            </a:r>
            <a:r>
              <a:rPr lang="de-DE" sz="2800" dirty="0"/>
              <a:t>, </a:t>
            </a:r>
            <a:r>
              <a:rPr lang="de-DE" sz="1800" dirty="0"/>
              <a:t>Fachlehrerin Informatik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de-DE" sz="2800" dirty="0"/>
              <a:t>Sophie </a:t>
            </a:r>
            <a:r>
              <a:rPr lang="de-DE" sz="2800" dirty="0" err="1"/>
              <a:t>Telaak</a:t>
            </a:r>
            <a:r>
              <a:rPr lang="de-DE" sz="2800" dirty="0"/>
              <a:t>, </a:t>
            </a:r>
            <a:r>
              <a:rPr lang="de-DE" sz="1800" dirty="0"/>
              <a:t>Fachlehrerin Niederländisch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de-DE" sz="2800" dirty="0"/>
              <a:t>Sarah </a:t>
            </a:r>
            <a:r>
              <a:rPr lang="de-DE" sz="2800" dirty="0" err="1"/>
              <a:t>Putzke</a:t>
            </a:r>
            <a:r>
              <a:rPr lang="de-DE" sz="2800" dirty="0"/>
              <a:t>, </a:t>
            </a:r>
            <a:r>
              <a:rPr lang="de-DE" sz="1800" dirty="0"/>
              <a:t>Fachlehrerin Spanisch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7268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705E2BE-5F47-4B94-B624-7B4D14049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Ein Bild, das Tasche enthält.&#10;&#10;Automatisch generierte Beschreibung">
            <a:extLst>
              <a:ext uri="{FF2B5EF4-FFF2-40B4-BE49-F238E27FC236}">
                <a16:creationId xmlns:a16="http://schemas.microsoft.com/office/drawing/2014/main" id="{837572E1-61DD-47DD-B8EF-7974AFCD95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4" r="29225" b="3"/>
          <a:stretch/>
        </p:blipFill>
        <p:spPr>
          <a:xfrm rot="5400000">
            <a:off x="541203" y="98879"/>
            <a:ext cx="4128360" cy="4570678"/>
          </a:xfrm>
          <a:prstGeom prst="rect">
            <a:avLst/>
          </a:prstGeom>
        </p:spPr>
      </p:pic>
      <p:pic>
        <p:nvPicPr>
          <p:cNvPr id="4" name="Grafik 3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ABE483DA-935D-4D75-8487-E0BAF5FD45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89" r="-1" b="-1"/>
          <a:stretch/>
        </p:blipFill>
        <p:spPr>
          <a:xfrm flipH="1">
            <a:off x="4968251" y="307164"/>
            <a:ext cx="2249424" cy="4141235"/>
          </a:xfrm>
          <a:prstGeom prst="rect">
            <a:avLst/>
          </a:prstGeom>
        </p:spPr>
      </p:pic>
      <p:pic>
        <p:nvPicPr>
          <p:cNvPr id="10" name="Grafik 9" descr="Ein Bild, das Person, drinnen enthält.&#10;&#10;Automatisch generierte Beschreibung">
            <a:extLst>
              <a:ext uri="{FF2B5EF4-FFF2-40B4-BE49-F238E27FC236}">
                <a16:creationId xmlns:a16="http://schemas.microsoft.com/office/drawing/2014/main" id="{74E219F6-7566-40B7-A289-1AD662953D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79" r="3" b="54056"/>
          <a:stretch/>
        </p:blipFill>
        <p:spPr>
          <a:xfrm>
            <a:off x="7295204" y="320040"/>
            <a:ext cx="4565343" cy="2023111"/>
          </a:xfrm>
          <a:prstGeom prst="rect">
            <a:avLst/>
          </a:prstGeom>
        </p:spPr>
      </p:pic>
      <p:pic>
        <p:nvPicPr>
          <p:cNvPr id="14" name="Grafik 13" descr="Ein Bild, das Person, drinnen, rot enthält.&#10;&#10;Automatisch generierte Beschreibung">
            <a:extLst>
              <a:ext uri="{FF2B5EF4-FFF2-40B4-BE49-F238E27FC236}">
                <a16:creationId xmlns:a16="http://schemas.microsoft.com/office/drawing/2014/main" id="{0AC3E48D-6058-4597-8B90-C2CF0B49CB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096" r="-1" b="28200"/>
          <a:stretch/>
        </p:blipFill>
        <p:spPr>
          <a:xfrm>
            <a:off x="320044" y="4540159"/>
            <a:ext cx="2249424" cy="1760648"/>
          </a:xfrm>
          <a:prstGeom prst="rect">
            <a:avLst/>
          </a:prstGeom>
        </p:spPr>
      </p:pic>
      <p:pic>
        <p:nvPicPr>
          <p:cNvPr id="9" name="Grafik 8" descr="Ein Bild, das Zubehör enthält.&#10;&#10;Automatisch generierte Beschreibung">
            <a:extLst>
              <a:ext uri="{FF2B5EF4-FFF2-40B4-BE49-F238E27FC236}">
                <a16:creationId xmlns:a16="http://schemas.microsoft.com/office/drawing/2014/main" id="{2537A165-C89B-48AA-851F-FE0D93CDE7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404" r="4" b="10353"/>
          <a:stretch/>
        </p:blipFill>
        <p:spPr>
          <a:xfrm>
            <a:off x="2645048" y="4540159"/>
            <a:ext cx="4572626" cy="1760642"/>
          </a:xfrm>
          <a:prstGeom prst="rect">
            <a:avLst/>
          </a:prstGeom>
        </p:spPr>
      </p:pic>
      <p:pic>
        <p:nvPicPr>
          <p:cNvPr id="6" name="Grafik 5" descr="Ein Bild, das Natur, Welle enthält.&#10;&#10;Automatisch generierte Beschreibung">
            <a:extLst>
              <a:ext uri="{FF2B5EF4-FFF2-40B4-BE49-F238E27FC236}">
                <a16:creationId xmlns:a16="http://schemas.microsoft.com/office/drawing/2014/main" id="{AEA212D3-5366-4634-AACF-56C12987A3F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908" b="10610"/>
          <a:stretch/>
        </p:blipFill>
        <p:spPr>
          <a:xfrm>
            <a:off x="7287920" y="2417447"/>
            <a:ext cx="4572626" cy="388335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9C67C1D-4F14-42B2-A1A9-A45EE538F498}"/>
              </a:ext>
            </a:extLst>
          </p:cNvPr>
          <p:cNvSpPr txBox="1"/>
          <p:nvPr/>
        </p:nvSpPr>
        <p:spPr>
          <a:xfrm>
            <a:off x="512466" y="6349882"/>
            <a:ext cx="10673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          Im Fach Darstellen und Gestalten geht es vor allem darum, mit Ideen und Kreativität zu experimentieren…</a:t>
            </a:r>
          </a:p>
        </p:txBody>
      </p:sp>
    </p:spTree>
    <p:extLst>
      <p:ext uri="{BB962C8B-B14F-4D97-AF65-F5344CB8AC3E}">
        <p14:creationId xmlns:p14="http://schemas.microsoft.com/office/powerpoint/2010/main" val="1767925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Wand, drinnen, Boden enthält.&#10;&#10;Automatisch generierte Beschreibung">
            <a:extLst>
              <a:ext uri="{FF2B5EF4-FFF2-40B4-BE49-F238E27FC236}">
                <a16:creationId xmlns:a16="http://schemas.microsoft.com/office/drawing/2014/main" id="{E848CB6F-2BC2-4321-BECE-7A14EA3085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3" r="959" b="-1"/>
          <a:stretch/>
        </p:blipFill>
        <p:spPr>
          <a:xfrm>
            <a:off x="783022" y="10347"/>
            <a:ext cx="3382578" cy="6256998"/>
          </a:xfrm>
          <a:prstGeom prst="rect">
            <a:avLst/>
          </a:prstGeom>
        </p:spPr>
      </p:pic>
      <p:cxnSp>
        <p:nvCxnSpPr>
          <p:cNvPr id="21" name="Straight Connector 17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fik 1">
            <a:extLst>
              <a:ext uri="{FF2B5EF4-FFF2-40B4-BE49-F238E27FC236}">
                <a16:creationId xmlns:a16="http://schemas.microsoft.com/office/drawing/2014/main" id="{C223FFD3-114F-4F39-85E7-81B4B68E07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66" r="13733" b="-3"/>
          <a:stretch/>
        </p:blipFill>
        <p:spPr>
          <a:xfrm>
            <a:off x="4310676" y="1738234"/>
            <a:ext cx="3537345" cy="337538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 descr="Ein Bild, das drinnen, Boden enthält.&#10;&#10;Automatisch generierte Beschreibung">
            <a:extLst>
              <a:ext uri="{FF2B5EF4-FFF2-40B4-BE49-F238E27FC236}">
                <a16:creationId xmlns:a16="http://schemas.microsoft.com/office/drawing/2014/main" id="{156F8E66-FD20-42D8-970D-E5EC68D632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76" r="15219" b="-1"/>
          <a:stretch/>
        </p:blipFill>
        <p:spPr>
          <a:xfrm>
            <a:off x="7993096" y="10347"/>
            <a:ext cx="3382609" cy="625699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67D26C1-D6A7-439D-BBE0-F98425867D70}"/>
              </a:ext>
            </a:extLst>
          </p:cNvPr>
          <p:cNvSpPr txBox="1"/>
          <p:nvPr/>
        </p:nvSpPr>
        <p:spPr>
          <a:xfrm>
            <a:off x="2535381" y="6400800"/>
            <a:ext cx="66397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     …auch ungewöhnliche Ausdrucksmöglichkeiten auszuprobieren…</a:t>
            </a:r>
          </a:p>
        </p:txBody>
      </p:sp>
    </p:spTree>
    <p:extLst>
      <p:ext uri="{BB962C8B-B14F-4D97-AF65-F5344CB8AC3E}">
        <p14:creationId xmlns:p14="http://schemas.microsoft.com/office/powerpoint/2010/main" val="1252493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C70D60D-6722-4555-B180-3E7F45065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Grafik 11" descr="Ein Bild, das Person, Menge enthält.&#10;&#10;Automatisch generierte Beschreibung">
            <a:extLst>
              <a:ext uri="{FF2B5EF4-FFF2-40B4-BE49-F238E27FC236}">
                <a16:creationId xmlns:a16="http://schemas.microsoft.com/office/drawing/2014/main" id="{B214A5F6-8075-412F-A519-D259D1C61E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698" b="2"/>
          <a:stretch/>
        </p:blipFill>
        <p:spPr>
          <a:xfrm>
            <a:off x="324249" y="324496"/>
            <a:ext cx="4583555" cy="5976308"/>
          </a:xfrm>
          <a:prstGeom prst="rect">
            <a:avLst/>
          </a:prstGeom>
        </p:spPr>
      </p:pic>
      <p:pic>
        <p:nvPicPr>
          <p:cNvPr id="8" name="Grafik 7" descr="Ein Bild, das Person, Boden, drinnen, darstellend enthält.&#10;&#10;Automatisch generierte Beschreibung">
            <a:extLst>
              <a:ext uri="{FF2B5EF4-FFF2-40B4-BE49-F238E27FC236}">
                <a16:creationId xmlns:a16="http://schemas.microsoft.com/office/drawing/2014/main" id="{DABDE04E-F66E-4B11-9391-F17EA05410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46" b="34931"/>
          <a:stretch/>
        </p:blipFill>
        <p:spPr>
          <a:xfrm>
            <a:off x="5011264" y="324496"/>
            <a:ext cx="4542127" cy="4115776"/>
          </a:xfrm>
          <a:prstGeom prst="rect">
            <a:avLst/>
          </a:prstGeom>
        </p:spPr>
      </p:pic>
      <p:pic>
        <p:nvPicPr>
          <p:cNvPr id="10" name="Grafik 9" descr="Ein Bild, das Person, Personen, Gruppe, Menge enthält.&#10;&#10;Automatisch generierte Beschreibung">
            <a:extLst>
              <a:ext uri="{FF2B5EF4-FFF2-40B4-BE49-F238E27FC236}">
                <a16:creationId xmlns:a16="http://schemas.microsoft.com/office/drawing/2014/main" id="{557769B4-103C-4C57-8085-07EBC4F8EF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45" r="-4" b="29426"/>
          <a:stretch/>
        </p:blipFill>
        <p:spPr>
          <a:xfrm>
            <a:off x="9630177" y="316370"/>
            <a:ext cx="2237573" cy="2028511"/>
          </a:xfrm>
          <a:prstGeom prst="rect">
            <a:avLst/>
          </a:prstGeom>
        </p:spPr>
      </p:pic>
      <p:pic>
        <p:nvPicPr>
          <p:cNvPr id="6" name="Grafik 5" descr="Ein Bild, das Person, drinnen, Gruppe enthält.&#10;&#10;Automatisch generierte Beschreibung">
            <a:extLst>
              <a:ext uri="{FF2B5EF4-FFF2-40B4-BE49-F238E27FC236}">
                <a16:creationId xmlns:a16="http://schemas.microsoft.com/office/drawing/2014/main" id="{334CE40F-52D3-4626-977D-70D15676DA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14" r="19688" b="2"/>
          <a:stretch/>
        </p:blipFill>
        <p:spPr>
          <a:xfrm>
            <a:off x="9630177" y="2417728"/>
            <a:ext cx="2250442" cy="2029968"/>
          </a:xfrm>
          <a:prstGeom prst="rect">
            <a:avLst/>
          </a:prstGeom>
        </p:spPr>
      </p:pic>
      <p:pic>
        <p:nvPicPr>
          <p:cNvPr id="4" name="Grafik 3" descr="Ein Bild, das Text, drinnen, mehrere enthält.&#10;&#10;Automatisch generierte Beschreibung">
            <a:extLst>
              <a:ext uri="{FF2B5EF4-FFF2-40B4-BE49-F238E27FC236}">
                <a16:creationId xmlns:a16="http://schemas.microsoft.com/office/drawing/2014/main" id="{8CB7D018-D981-40D3-A3A9-CFEC2C7150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090" r="2" b="45649"/>
          <a:stretch/>
        </p:blipFill>
        <p:spPr>
          <a:xfrm>
            <a:off x="4991493" y="4544616"/>
            <a:ext cx="6876257" cy="1756188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C8F848EE-96CC-4D1C-AA55-097ACFCBF996}"/>
              </a:ext>
            </a:extLst>
          </p:cNvPr>
          <p:cNvSpPr txBox="1"/>
          <p:nvPr/>
        </p:nvSpPr>
        <p:spPr>
          <a:xfrm>
            <a:off x="1230593" y="6394736"/>
            <a:ext cx="96311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           …und  daraus Präsentationen zu entwickeln, (die z.B. als Theaterstück aufgeführt werden)</a:t>
            </a:r>
          </a:p>
        </p:txBody>
      </p:sp>
    </p:spTree>
    <p:extLst>
      <p:ext uri="{BB962C8B-B14F-4D97-AF65-F5344CB8AC3E}">
        <p14:creationId xmlns:p14="http://schemas.microsoft.com/office/powerpoint/2010/main" val="682340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Person, drinnen, Boden, Gruppe enthält.&#10;&#10;Automatisch generierte Beschreibung">
            <a:extLst>
              <a:ext uri="{FF2B5EF4-FFF2-40B4-BE49-F238E27FC236}">
                <a16:creationId xmlns:a16="http://schemas.microsoft.com/office/drawing/2014/main" id="{5EDA90CC-FEAA-4CBC-AF70-CE2EAC55F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108" y="66669"/>
            <a:ext cx="5951163" cy="620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87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C2575B-6B91-447B-BA18-F530044DE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>
                <a:solidFill>
                  <a:srgbClr val="FF9900"/>
                </a:solidFill>
              </a:rPr>
              <a:t>Eignung für das Fach Darstellen und Gestalten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8841DEE-47DA-457C-B087-EDD4BC323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9406" y="1933661"/>
            <a:ext cx="9794147" cy="423224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sz="2600" dirty="0"/>
              <a:t>Schülerinnen und Schüler,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de-DE" sz="2600" dirty="0"/>
              <a:t>die an sich (ihrem Auftreten, Präsentieren, Selbstbewusstsein) arbeiten wollen.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de-DE" sz="2600" dirty="0"/>
              <a:t>die sich in den künstlerischen Ausdrucksformen weiterentwickeln möchten.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de-DE" sz="2600" dirty="0"/>
              <a:t>die bereit sind, an längeren Projekten aktiv zu arbeiten, und verlässlich in einem Team zu arbeiten.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de-DE" sz="2600" dirty="0"/>
              <a:t>die den Mut haben und weiterentwickeln wollen, auf einer Bühne zu stehen!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600" dirty="0"/>
              <a:t>die in Ausstellungen, Konzerten und Theaterbesuchen erleben möchten, wie andere darstellen und gestalten.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634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61B1CD-430F-494F-AD22-D1ADB5B13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b="1" dirty="0">
                <a:solidFill>
                  <a:srgbClr val="FF9900"/>
                </a:solidFill>
              </a:rPr>
              <a:t>Informatik</a:t>
            </a:r>
            <a:endParaRPr lang="de-DE" sz="5400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8EAB3526-48F0-4010-85BA-E39963948F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8045" y="2171700"/>
            <a:ext cx="3060457" cy="280440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BF706B6-6B17-4EBC-A49E-DBCB899C2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388" y="2171700"/>
            <a:ext cx="2959172" cy="2804403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E5473441-B691-47B1-9C0B-99F5B9816D4C}"/>
              </a:ext>
            </a:extLst>
          </p:cNvPr>
          <p:cNvSpPr/>
          <p:nvPr/>
        </p:nvSpPr>
        <p:spPr>
          <a:xfrm>
            <a:off x="0" y="513169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de-DE" b="1" i="1" dirty="0"/>
              <a:t>Information &amp; Daten</a:t>
            </a:r>
          </a:p>
          <a:p>
            <a:pPr lvl="0" algn="ctr"/>
            <a:r>
              <a:rPr lang="de-DE" b="1" i="1" dirty="0"/>
              <a:t>Algorithmen</a:t>
            </a:r>
          </a:p>
          <a:p>
            <a:pPr lvl="0" algn="ctr"/>
            <a:r>
              <a:rPr lang="de-DE" b="1" i="1" dirty="0"/>
              <a:t>Sprachen &amp; Automaten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62B4FBA-CDFD-4395-918E-D297300DA157}"/>
              </a:ext>
            </a:extLst>
          </p:cNvPr>
          <p:cNvSpPr/>
          <p:nvPr/>
        </p:nvSpPr>
        <p:spPr>
          <a:xfrm>
            <a:off x="4373461" y="51316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de-DE" b="1" i="1" dirty="0"/>
              <a:t>Informatiksysteme</a:t>
            </a:r>
          </a:p>
          <a:p>
            <a:pPr lvl="0" algn="ctr"/>
            <a:r>
              <a:rPr lang="de-DE" b="1" i="1" dirty="0"/>
              <a:t>Informatik, Mensch &amp; Gesellschaft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E373549-AE31-4D81-94AD-11D74CA6370E}"/>
              </a:ext>
            </a:extLst>
          </p:cNvPr>
          <p:cNvSpPr/>
          <p:nvPr/>
        </p:nvSpPr>
        <p:spPr>
          <a:xfrm>
            <a:off x="8772560" y="373344"/>
            <a:ext cx="2406305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algn="r"/>
            <a:r>
              <a:rPr lang="de-DE" sz="1200" b="1" u="sng" dirty="0"/>
              <a:t>WAHLPFLICHTUNTERRICHT</a:t>
            </a:r>
          </a:p>
          <a:p>
            <a:pPr marL="360000" algn="r"/>
            <a:endParaRPr lang="de-DE" sz="300" b="1" dirty="0">
              <a:solidFill>
                <a:srgbClr val="FFC000"/>
              </a:solidFill>
            </a:endParaRPr>
          </a:p>
          <a:p>
            <a:pPr marL="360000" algn="r"/>
            <a:r>
              <a:rPr lang="de-DE" sz="1200" b="1" dirty="0"/>
              <a:t>Naturwissenschaften</a:t>
            </a:r>
          </a:p>
          <a:p>
            <a:pPr marL="360000" algn="r"/>
            <a:r>
              <a:rPr lang="de-DE" sz="1200" b="1" dirty="0"/>
              <a:t>Arbeitslehre</a:t>
            </a:r>
          </a:p>
          <a:p>
            <a:pPr marL="360000" algn="r"/>
            <a:r>
              <a:rPr lang="de-DE" sz="1200" b="1" dirty="0"/>
              <a:t>Darstellen und Gestalten</a:t>
            </a:r>
          </a:p>
          <a:p>
            <a:pPr marL="360000" algn="r"/>
            <a:r>
              <a:rPr lang="de-DE" sz="1400" b="1" dirty="0">
                <a:solidFill>
                  <a:srgbClr val="FFC000"/>
                </a:solidFill>
              </a:rPr>
              <a:t>Informatik</a:t>
            </a:r>
          </a:p>
          <a:p>
            <a:pPr marL="360000" algn="r"/>
            <a:r>
              <a:rPr lang="de-DE" sz="1200" b="1" dirty="0"/>
              <a:t>2. Fremdsprache</a:t>
            </a:r>
            <a:endParaRPr lang="de-DE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4909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CF3A31-3A4B-4CFA-8980-06B85C1F0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de-DE" b="1" dirty="0">
                <a:solidFill>
                  <a:srgbClr val="FF9900"/>
                </a:solidFill>
              </a:rPr>
              <a:t>Inhalte Informatik</a:t>
            </a:r>
            <a:endParaRPr lang="de-DE" dirty="0"/>
          </a:p>
        </p:txBody>
      </p:sp>
      <p:pic>
        <p:nvPicPr>
          <p:cNvPr id="15" name="Inhaltsplatzhalter 14">
            <a:extLst>
              <a:ext uri="{FF2B5EF4-FFF2-40B4-BE49-F238E27FC236}">
                <a16:creationId xmlns:a16="http://schemas.microsoft.com/office/drawing/2014/main" id="{AD6E2C54-E928-4501-AD48-300BF61C7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7553" y="1846263"/>
            <a:ext cx="9497220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77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7658E0-9449-456A-A337-090779EA5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>
                <a:solidFill>
                  <a:srgbClr val="FF9900"/>
                </a:solidFill>
              </a:rPr>
              <a:t>Beispiel: Grundlagen Tabellenkalkulation</a:t>
            </a:r>
            <a:endParaRPr lang="de-DE" dirty="0"/>
          </a:p>
        </p:txBody>
      </p:sp>
      <p:pic>
        <p:nvPicPr>
          <p:cNvPr id="4" name="Inhaltsplatzhalter 3" descr="D:\Schule\Informatik Sek I\Informatik\Microsoft Excel\Bilder zu Excel\Tabelle2.JPG">
            <a:extLst>
              <a:ext uri="{FF2B5EF4-FFF2-40B4-BE49-F238E27FC236}">
                <a16:creationId xmlns:a16="http://schemas.microsoft.com/office/drawing/2014/main" id="{856C8073-34CC-4D32-9653-383647D66FF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460" y="1900107"/>
            <a:ext cx="3239409" cy="35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F23EBA9-2503-4C01-B003-F0B5D3E820B5}"/>
              </a:ext>
            </a:extLst>
          </p:cNvPr>
          <p:cNvSpPr/>
          <p:nvPr/>
        </p:nvSpPr>
        <p:spPr>
          <a:xfrm>
            <a:off x="5171882" y="1934135"/>
            <a:ext cx="6096000" cy="29897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Erstellung von schlüssigen Rechnungen.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Anwenden von programmspezifischen Verfahrensweisen.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Erkennen von mathematischen Problemen.</a:t>
            </a:r>
            <a:endParaRPr lang="de-DE" sz="24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b="1" dirty="0"/>
              <a:t>fächerübergreifend (Mathematik): Prozent, Zinsrechnung, Zuordnungen, Gleichungen …</a:t>
            </a:r>
          </a:p>
        </p:txBody>
      </p:sp>
    </p:spTree>
    <p:extLst>
      <p:ext uri="{BB962C8B-B14F-4D97-AF65-F5344CB8AC3E}">
        <p14:creationId xmlns:p14="http://schemas.microsoft.com/office/powerpoint/2010/main" val="260787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AAF977-C481-4E96-A6F4-6018CF7D6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FF9900"/>
                </a:solidFill>
              </a:rPr>
              <a:t>Beispiel: algorithmische Programmierung mit der Programmierumgebung Scratch</a:t>
            </a:r>
            <a:endParaRPr lang="de-DE" dirty="0">
              <a:solidFill>
                <a:srgbClr val="FF99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9B53AE-7CCF-40F3-BC9A-802B6D73E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sz="3200" dirty="0"/>
              <a:t>Entwicklung von ansprechenden dynamischen Anwendungen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sz="3200" dirty="0"/>
              <a:t>Aufbau von „Scratch-Welten“ mit Objekten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sz="3200" dirty="0"/>
              <a:t>Veränderung der Eigenschaften von Objekten in einer „Scratch-Welt“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772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ADED1A-65B0-4680-B2A2-57541FFD1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>
                <a:solidFill>
                  <a:srgbClr val="FF9900"/>
                </a:solidFill>
              </a:rPr>
              <a:t>Beispiel: algorithmische Programmierung mit Scratch</a:t>
            </a:r>
            <a:endParaRPr lang="de-DE" dirty="0"/>
          </a:p>
        </p:txBody>
      </p:sp>
      <p:pic>
        <p:nvPicPr>
          <p:cNvPr id="4" name="Picture 2" descr="C:\Users\T\Desktop\bsp_scratch.JPG">
            <a:extLst>
              <a:ext uri="{FF2B5EF4-FFF2-40B4-BE49-F238E27FC236}">
                <a16:creationId xmlns:a16="http://schemas.microsoft.com/office/drawing/2014/main" id="{84EE7E43-7C78-4129-AD6C-A99B409CFF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5" b="29970"/>
          <a:stretch/>
        </p:blipFill>
        <p:spPr bwMode="auto">
          <a:xfrm>
            <a:off x="1379989" y="1852145"/>
            <a:ext cx="9108389" cy="432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36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4D177C-20E1-47EB-A464-65CD085E6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FF9900"/>
                </a:solidFill>
              </a:rPr>
              <a:t>Informationen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1DAF92-9F63-4907-BB69-E123EF67D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70744"/>
            <a:ext cx="10058400" cy="3998349"/>
          </a:xfrm>
        </p:spPr>
        <p:txBody>
          <a:bodyPr/>
          <a:lstStyle/>
          <a:p>
            <a:pPr marL="0" indent="0">
              <a:buNone/>
            </a:pPr>
            <a:endParaRPr lang="de-DE" sz="1000" b="1" dirty="0">
              <a:solidFill>
                <a:srgbClr val="FFC00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de-DE" sz="2800" dirty="0"/>
              <a:t>Wahlpflichtunterricht ab Klasse 7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de-DE" sz="2800" dirty="0"/>
              <a:t>Informationen zu den Fachbereichen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de-DE" sz="2800" i="0" dirty="0"/>
              <a:t> Inhalte und Themen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de-DE" sz="2800" i="0" dirty="0"/>
              <a:t> Eignung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de-DE" sz="2800" dirty="0"/>
              <a:t>Organisation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de-DE" sz="2800" dirty="0"/>
              <a:t> Terminplan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de-DE" sz="2800" dirty="0"/>
              <a:t> Wahlschein</a:t>
            </a:r>
          </a:p>
        </p:txBody>
      </p:sp>
    </p:spTree>
    <p:extLst>
      <p:ext uri="{BB962C8B-B14F-4D97-AF65-F5344CB8AC3E}">
        <p14:creationId xmlns:p14="http://schemas.microsoft.com/office/powerpoint/2010/main" val="193506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84ED9C-89DE-41D3-81ED-3E0A3C705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>
                <a:solidFill>
                  <a:srgbClr val="FF9900"/>
                </a:solidFill>
              </a:rPr>
              <a:t>Beispiel: Technische Informatik: Schaltnetze simulieren mit </a:t>
            </a:r>
            <a:r>
              <a:rPr lang="de-DE" b="1" dirty="0" err="1">
                <a:solidFill>
                  <a:srgbClr val="FF9900"/>
                </a:solidFill>
              </a:rPr>
              <a:t>LogikSim</a:t>
            </a:r>
            <a:endParaRPr lang="de-DE" dirty="0">
              <a:solidFill>
                <a:srgbClr val="FF99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866743-E2FE-4BE0-8BD9-99C7B3761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sz="3200" dirty="0"/>
              <a:t>logische Schaltungen entwerfen und testen 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sz="3200" dirty="0"/>
              <a:t>Kennenlernen der logischen Grundbausteine (Und, Oder und Nicht) 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sz="3200" dirty="0"/>
              <a:t>eigene Schaltungen entwickeln, um Probleme aus dem Alltag zu lösen (Fahrstuhl rufen)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48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6D9B14-7ACA-412B-AB77-6472A8E29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>
                <a:solidFill>
                  <a:srgbClr val="FF9900"/>
                </a:solidFill>
              </a:rPr>
              <a:t>Technische Informatik: Schaltnetze simulieren mit </a:t>
            </a:r>
            <a:r>
              <a:rPr lang="de-DE" b="1" dirty="0" err="1">
                <a:solidFill>
                  <a:srgbClr val="FF9900"/>
                </a:solidFill>
              </a:rPr>
              <a:t>LogikSim</a:t>
            </a:r>
            <a:endParaRPr lang="de-DE" dirty="0">
              <a:solidFill>
                <a:srgbClr val="FF9900"/>
              </a:solidFill>
            </a:endParaRP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8DA66C10-44E7-49F8-8FB3-72392347D4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7946" y="2309597"/>
            <a:ext cx="8116433" cy="309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61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9AF8EF-576A-462D-8EF0-14716B75C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>
                <a:solidFill>
                  <a:srgbClr val="FF9900"/>
                </a:solidFill>
              </a:rPr>
              <a:t>Eignung für das Fach Informatik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317EAE-B61B-49D4-AF70-A4F76EE69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9350" y="1870745"/>
            <a:ext cx="10167457" cy="4613945"/>
          </a:xfrm>
        </p:spPr>
        <p:txBody>
          <a:bodyPr vert="horz" lIns="0" tIns="45720" rIns="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de-DE" sz="3600" dirty="0"/>
              <a:t>Schülerinnen und Schüler,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die Interesse am Aufbau von Computersystemen und am Programmieren  haben.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die großen Ehrgeiz in der Verwirklichung von Projekten im Fach Informatik zeigen.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dirty="0"/>
              <a:t>die gern </a:t>
            </a:r>
            <a:r>
              <a:rPr lang="de-DE" sz="2800" b="1" dirty="0"/>
              <a:t>Knobeln</a:t>
            </a:r>
            <a:r>
              <a:rPr lang="de-DE" sz="2800" dirty="0"/>
              <a:t> und eine </a:t>
            </a:r>
            <a:r>
              <a:rPr lang="de-DE" sz="2800" b="1" dirty="0"/>
              <a:t>Ausdauer </a:t>
            </a:r>
            <a:r>
              <a:rPr lang="de-DE" sz="2800" dirty="0"/>
              <a:t>bei der eigenständigen Bewältigung von Aufgaben besitzen.</a:t>
            </a:r>
          </a:p>
          <a:p>
            <a:endParaRPr lang="de-DE" sz="10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b="1" dirty="0"/>
              <a:t>die gute bis sehr gute mathematische Kenntnisse und Spaß an der Mathematik besitzen!</a:t>
            </a:r>
            <a:endParaRPr lang="de-DE" sz="3200" dirty="0"/>
          </a:p>
          <a:p>
            <a:r>
              <a:rPr lang="de-DE" sz="2400" b="1" dirty="0">
                <a:solidFill>
                  <a:srgbClr val="FF0000"/>
                </a:solidFill>
              </a:rPr>
              <a:t>WICHTIG: Eigener Computer zu Hause zur Vor- und Nachbereitung des 			       Unterrichts!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544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3FC3DE-E22D-144C-B22F-2C8C09AE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360000"/>
            <a:r>
              <a:rPr lang="de-DE" b="1" dirty="0">
                <a:solidFill>
                  <a:srgbClr val="FF9900"/>
                </a:solidFill>
              </a:rPr>
              <a:t>2. Fremdsprache</a:t>
            </a:r>
            <a:endParaRPr lang="de-DE" dirty="0">
              <a:solidFill>
                <a:srgbClr val="FF99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EC96ED-FF0A-0E42-9A6F-86EF7CB66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395D930-B708-C24E-8C82-E44D929BA9BB}"/>
              </a:ext>
            </a:extLst>
          </p:cNvPr>
          <p:cNvSpPr txBox="1"/>
          <p:nvPr/>
        </p:nvSpPr>
        <p:spPr>
          <a:xfrm>
            <a:off x="8885816" y="484099"/>
            <a:ext cx="2269864" cy="1253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u="sng" dirty="0"/>
              <a:t>WAHLPFLICHTUNTERRICHT</a:t>
            </a:r>
            <a:br>
              <a:rPr lang="de-DE" sz="1200" b="1" dirty="0">
                <a:solidFill>
                  <a:srgbClr val="FFC000"/>
                </a:solidFill>
              </a:rPr>
            </a:br>
            <a:r>
              <a:rPr lang="de-DE" sz="1200" b="1" dirty="0"/>
              <a:t>Naturwissenschaften</a:t>
            </a:r>
            <a:br>
              <a:rPr lang="de-DE" sz="1200" b="1" dirty="0"/>
            </a:br>
            <a:r>
              <a:rPr lang="de-DE" sz="1200" b="1" dirty="0"/>
              <a:t>Arbeitslehre</a:t>
            </a:r>
            <a:br>
              <a:rPr lang="de-DE" sz="1200" b="1" dirty="0"/>
            </a:br>
            <a:r>
              <a:rPr lang="de-DE" sz="1200" b="1" dirty="0"/>
              <a:t>Darstellen und Gestalten</a:t>
            </a:r>
            <a:br>
              <a:rPr lang="de-DE" sz="1200" b="1" dirty="0"/>
            </a:br>
            <a:r>
              <a:rPr lang="de-DE" sz="1200" b="1" dirty="0"/>
              <a:t>Informatik</a:t>
            </a:r>
            <a:br>
              <a:rPr lang="de-DE" sz="1600" b="1" dirty="0">
                <a:solidFill>
                  <a:srgbClr val="FFC000"/>
                </a:solidFill>
              </a:rPr>
            </a:br>
            <a:r>
              <a:rPr lang="de-DE" sz="1400" b="1" dirty="0">
                <a:solidFill>
                  <a:srgbClr val="FF9900"/>
                </a:solidFill>
              </a:rPr>
              <a:t>2. Fremdsprache</a:t>
            </a:r>
            <a:endParaRPr lang="de-DE" sz="14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D8A3002-10EF-D945-BC55-F5CDE3D52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176" y="2255430"/>
            <a:ext cx="3283727" cy="301121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59D8B7B-1B32-CE4A-BFC5-17A0CA394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549" y="2280772"/>
            <a:ext cx="3011219" cy="301121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5D9BD1DC-2601-AE41-9282-D44CC5C23A5C}"/>
              </a:ext>
            </a:extLst>
          </p:cNvPr>
          <p:cNvSpPr txBox="1"/>
          <p:nvPr/>
        </p:nvSpPr>
        <p:spPr>
          <a:xfrm>
            <a:off x="3023369" y="5337039"/>
            <a:ext cx="286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DE" sz="2400" b="1" kern="0" dirty="0">
                <a:solidFill>
                  <a:sysClr val="windowText" lastClr="000000"/>
                </a:solidFill>
              </a:rPr>
              <a:t>Niederländisch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A6D2AC9-2B30-1545-87CA-62A09628A601}"/>
              </a:ext>
            </a:extLst>
          </p:cNvPr>
          <p:cNvSpPr txBox="1"/>
          <p:nvPr/>
        </p:nvSpPr>
        <p:spPr>
          <a:xfrm>
            <a:off x="7132319" y="5314195"/>
            <a:ext cx="2011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DE" sz="2400" b="1" dirty="0"/>
              <a:t>Spanisch</a:t>
            </a:r>
          </a:p>
        </p:txBody>
      </p:sp>
    </p:spTree>
    <p:extLst>
      <p:ext uri="{BB962C8B-B14F-4D97-AF65-F5344CB8AC3E}">
        <p14:creationId xmlns:p14="http://schemas.microsoft.com/office/powerpoint/2010/main" val="10595710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1EC16-9298-5146-940A-2A70C1B17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FF9900"/>
                </a:solidFill>
              </a:rPr>
              <a:t>Niederländisch oder Spanisch?</a:t>
            </a:r>
            <a:endParaRPr lang="de-DE" dirty="0">
              <a:solidFill>
                <a:srgbClr val="FF9900"/>
              </a:solidFill>
            </a:endParaRPr>
          </a:p>
        </p:txBody>
      </p:sp>
      <p:pic>
        <p:nvPicPr>
          <p:cNvPr id="4" name="Picture 10" descr="http://3.bp.blogspot.com/-n7AlEpVaIMw/T3pdSFFUoKI/AAAAAAAABX8/jNFWbovfEtM/s320/us38.jpg">
            <a:extLst>
              <a:ext uri="{FF2B5EF4-FFF2-40B4-BE49-F238E27FC236}">
                <a16:creationId xmlns:a16="http://schemas.microsoft.com/office/drawing/2014/main" id="{8D642E03-FE7F-224F-998F-291C74686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514" y="1942517"/>
            <a:ext cx="4557486" cy="326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http://s3.amazonaws.com/static2.postcrossing.com/postcard/medium/02e9e7790cc51022b8576632c90b1142.jpg">
            <a:extLst>
              <a:ext uri="{FF2B5EF4-FFF2-40B4-BE49-F238E27FC236}">
                <a16:creationId xmlns:a16="http://schemas.microsoft.com/office/drawing/2014/main" id="{94CFDD03-1983-EC43-8956-668523941C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543" y="1942517"/>
            <a:ext cx="4683149" cy="326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70CE6CC-7227-8046-B3AF-21223298F4F5}"/>
              </a:ext>
            </a:extLst>
          </p:cNvPr>
          <p:cNvSpPr txBox="1"/>
          <p:nvPr/>
        </p:nvSpPr>
        <p:spPr>
          <a:xfrm>
            <a:off x="3270899" y="5555239"/>
            <a:ext cx="1699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/>
              <a:t>Alkmaar</a:t>
            </a:r>
            <a:r>
              <a:rPr lang="de-DE" sz="2000" dirty="0"/>
              <a:t>	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1C66F85-98FE-3E4A-A557-4EB667274167}"/>
              </a:ext>
            </a:extLst>
          </p:cNvPr>
          <p:cNvSpPr txBox="1"/>
          <p:nvPr/>
        </p:nvSpPr>
        <p:spPr>
          <a:xfrm>
            <a:off x="8071248" y="5572552"/>
            <a:ext cx="1399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Barcelona</a:t>
            </a:r>
          </a:p>
        </p:txBody>
      </p:sp>
    </p:spTree>
    <p:extLst>
      <p:ext uri="{BB962C8B-B14F-4D97-AF65-F5344CB8AC3E}">
        <p14:creationId xmlns:p14="http://schemas.microsoft.com/office/powerpoint/2010/main" val="6551360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EC31B4-F2FA-274E-AE53-C7BC67E04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FF9900"/>
                </a:solidFill>
              </a:rPr>
              <a:t>Niederländisch</a:t>
            </a:r>
            <a:endParaRPr lang="de-DE" dirty="0">
              <a:solidFill>
                <a:srgbClr val="FF9900"/>
              </a:solidFill>
            </a:endParaRPr>
          </a:p>
        </p:txBody>
      </p:sp>
      <p:pic>
        <p:nvPicPr>
          <p:cNvPr id="4" name="Picture 10" descr="http://3.bp.blogspot.com/-n7AlEpVaIMw/T3pdSFFUoKI/AAAAAAAABX8/jNFWbovfEtM/s320/us38.jpg">
            <a:extLst>
              <a:ext uri="{FF2B5EF4-FFF2-40B4-BE49-F238E27FC236}">
                <a16:creationId xmlns:a16="http://schemas.microsoft.com/office/drawing/2014/main" id="{D56E604F-7577-FC4F-8FE4-DFC21B625A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1968500"/>
            <a:ext cx="4064000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11B873B-E9AA-D747-A338-67C4FD162E19}"/>
              </a:ext>
            </a:extLst>
          </p:cNvPr>
          <p:cNvSpPr txBox="1"/>
          <p:nvPr/>
        </p:nvSpPr>
        <p:spPr>
          <a:xfrm>
            <a:off x="5161281" y="1842291"/>
            <a:ext cx="62306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02900" indent="-342900">
              <a:buFont typeface="Arial" panose="020B0604020202020204" pitchFamily="34" charset="0"/>
              <a:buChar char="•"/>
            </a:pPr>
            <a:r>
              <a:rPr lang="de-DE" sz="2400" dirty="0"/>
              <a:t>Nähe zu niederländischen Nachbarn</a:t>
            </a:r>
          </a:p>
          <a:p>
            <a:pPr marL="702900" indent="-342900">
              <a:buFont typeface="Arial" panose="020B0604020202020204" pitchFamily="34" charset="0"/>
              <a:buChar char="•"/>
            </a:pPr>
            <a:r>
              <a:rPr lang="de-DE" sz="2400" dirty="0"/>
              <a:t>wirtschaftliche Beziehungen im Grenzgebiet</a:t>
            </a:r>
          </a:p>
          <a:p>
            <a:pPr marL="702900" indent="-342900">
              <a:buFont typeface="Arial" panose="020B0604020202020204" pitchFamily="34" charset="0"/>
              <a:buChar char="•"/>
            </a:pPr>
            <a:r>
              <a:rPr lang="de-DE" sz="2400" dirty="0"/>
              <a:t>Ausbildungs- und Studienmöglichkeiten in den Niederlanden</a:t>
            </a:r>
          </a:p>
          <a:p>
            <a:pPr marL="702900" indent="-342900">
              <a:buFont typeface="Arial" panose="020B0604020202020204" pitchFamily="34" charset="0"/>
              <a:buChar char="•"/>
            </a:pPr>
            <a:r>
              <a:rPr lang="de-DE" sz="2400" dirty="0"/>
              <a:t>zunehmende Bedeutung als Fremdsprache in Europa</a:t>
            </a:r>
          </a:p>
          <a:p>
            <a:pPr marL="702900" indent="-342900">
              <a:buFont typeface="Arial" panose="020B0604020202020204" pitchFamily="34" charset="0"/>
              <a:buChar char="•"/>
            </a:pPr>
            <a:r>
              <a:rPr lang="de-DE" sz="2400" dirty="0"/>
              <a:t>mögliche Schulpartnerschaft in der Nähe</a:t>
            </a:r>
          </a:p>
          <a:p>
            <a:pPr marL="702900" indent="-342900">
              <a:buFont typeface="Arial" panose="020B0604020202020204" pitchFamily="34" charset="0"/>
              <a:buChar char="•"/>
            </a:pPr>
            <a:r>
              <a:rPr lang="de-DE" sz="2400" dirty="0"/>
              <a:t>u.v.m.</a:t>
            </a:r>
          </a:p>
        </p:txBody>
      </p:sp>
    </p:spTree>
    <p:extLst>
      <p:ext uri="{BB962C8B-B14F-4D97-AF65-F5344CB8AC3E}">
        <p14:creationId xmlns:p14="http://schemas.microsoft.com/office/powerpoint/2010/main" val="106390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D2C95A7-D767-48BB-9600-F77B29687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0344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A96DEF0-C133-4F12-813D-E7701D26C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9230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6864CEA-E9C2-4A0C-96A5-1D83AEA19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0548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EA56A1-5973-5F47-B28C-4D798C0F7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60000"/>
            <a:r>
              <a:rPr lang="de-DE" b="1" dirty="0">
                <a:solidFill>
                  <a:srgbClr val="FF9900"/>
                </a:solidFill>
              </a:rPr>
              <a:t>Eignung für eine 2. Fremdsprache</a:t>
            </a:r>
            <a:endParaRPr lang="de-DE" dirty="0">
              <a:solidFill>
                <a:srgbClr val="FF99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3A5C3F-85B9-E04D-8525-DEE401B2D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/>
              <a:t>Die Schülerin/der Schüler …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e-DE" sz="2400" dirty="0"/>
              <a:t>hat in den Hauptfächern ein Gesamtnotenbild von „gut“.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e-DE" sz="2400" dirty="0"/>
              <a:t>hat Freude am Umgang mit Sprache.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e-DE" sz="2400" dirty="0"/>
              <a:t>kann strukturiert, konzentriert und selbstständig arbeiten.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e-DE" sz="2400" dirty="0"/>
              <a:t>lernt problemlos Vokabeln und ist relativ stabil in der deutschen und englischen Rechtschreibung.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e-DE" sz="2400" dirty="0"/>
              <a:t>hat Ausdauer.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02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E0FD0-8B16-4E61-9E6E-0630DB193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360000"/>
            <a:r>
              <a:rPr lang="de-DE" sz="4800" b="1" dirty="0">
                <a:solidFill>
                  <a:srgbClr val="FF9900"/>
                </a:solidFill>
              </a:rPr>
              <a:t>Wahlpflichtunterricht </a:t>
            </a:r>
            <a:br>
              <a:rPr lang="de-DE" sz="4800" b="1" dirty="0">
                <a:solidFill>
                  <a:srgbClr val="FF9900"/>
                </a:solidFill>
              </a:rPr>
            </a:br>
            <a:r>
              <a:rPr lang="de-DE" sz="3600" dirty="0">
                <a:solidFill>
                  <a:srgbClr val="FF9900"/>
                </a:solidFill>
              </a:rPr>
              <a:t>(4. Klassenarbeitsfach ab Klasse 7)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CB76C3-DAF6-4C61-9020-B55ABCF7E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17200" indent="-457200">
              <a:buFont typeface="Wingdings" panose="05000000000000000000" pitchFamily="2" charset="2"/>
              <a:buChar char="Ø"/>
            </a:pPr>
            <a:r>
              <a:rPr lang="de-DE" sz="3200" dirty="0"/>
              <a:t>2. Fremdsprache </a:t>
            </a:r>
            <a:r>
              <a:rPr lang="de-DE" sz="2400" dirty="0"/>
              <a:t>(Niederländisch oder Spanisch)</a:t>
            </a:r>
          </a:p>
          <a:p>
            <a:pPr marL="817200" indent="-457200">
              <a:buFont typeface="Wingdings" panose="05000000000000000000" pitchFamily="2" charset="2"/>
              <a:buChar char="Ø"/>
            </a:pPr>
            <a:r>
              <a:rPr lang="de-DE" sz="3200" dirty="0"/>
              <a:t>Naturwissenschaften</a:t>
            </a:r>
          </a:p>
          <a:p>
            <a:pPr marL="817200" indent="-457200">
              <a:buFont typeface="Wingdings" panose="05000000000000000000" pitchFamily="2" charset="2"/>
              <a:buChar char="Ø"/>
            </a:pPr>
            <a:r>
              <a:rPr lang="de-DE" sz="3200" dirty="0"/>
              <a:t>Arbeitslehre </a:t>
            </a:r>
            <a:r>
              <a:rPr lang="de-DE" sz="2400" dirty="0"/>
              <a:t>(Technik/ Wirtschaft, Hauswirtschaft/ Wirtschaft)</a:t>
            </a:r>
          </a:p>
          <a:p>
            <a:pPr marL="817200" indent="-457200">
              <a:buFont typeface="Wingdings" panose="05000000000000000000" pitchFamily="2" charset="2"/>
              <a:buChar char="Ø"/>
            </a:pPr>
            <a:r>
              <a:rPr lang="de-DE" sz="3200" dirty="0"/>
              <a:t>Darstellen und Gestalten</a:t>
            </a:r>
          </a:p>
          <a:p>
            <a:pPr marL="817200" indent="-457200">
              <a:buFont typeface="Wingdings" panose="05000000000000000000" pitchFamily="2" charset="2"/>
              <a:buChar char="Ø"/>
            </a:pPr>
            <a:r>
              <a:rPr lang="de-DE" sz="3200" dirty="0"/>
              <a:t>Informatik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702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183B67-BA5D-4A38-9032-DC6A26F7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34892"/>
            <a:ext cx="10058400" cy="1551963"/>
          </a:xfrm>
        </p:spPr>
        <p:txBody>
          <a:bodyPr>
            <a:normAutofit/>
          </a:bodyPr>
          <a:lstStyle/>
          <a:p>
            <a:r>
              <a:rPr lang="de-DE" b="1" dirty="0">
                <a:solidFill>
                  <a:srgbClr val="FF9900"/>
                </a:solidFill>
              </a:rPr>
              <a:t>Organisation: </a:t>
            </a:r>
            <a:r>
              <a:rPr lang="de-DE" sz="4800" b="1" dirty="0">
                <a:solidFill>
                  <a:srgbClr val="FF9900"/>
                </a:solidFill>
              </a:rPr>
              <a:t>Terminplan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5D4A51-1B53-4005-93C7-A0D73A1E8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711" y="2000774"/>
            <a:ext cx="9802536" cy="424902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b="1" dirty="0"/>
              <a:t>Quartalskonferenzen Jahrgang 6:</a:t>
            </a:r>
            <a:r>
              <a:rPr lang="de-DE" dirty="0"/>
              <a:t> Dienstag, 09.03.2021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b="1" dirty="0"/>
              <a:t>Klassenlehrer*innensprechtag</a:t>
            </a:r>
            <a:r>
              <a:rPr lang="de-DE" b="1" dirty="0"/>
              <a:t>: </a:t>
            </a:r>
            <a:r>
              <a:rPr lang="de-DE" dirty="0"/>
              <a:t>telefonisch, ab 10.03.2021</a:t>
            </a:r>
            <a:endParaRPr lang="de-DE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b="1" dirty="0"/>
              <a:t>Schüler*</a:t>
            </a:r>
            <a:r>
              <a:rPr lang="de-DE" sz="2400" b="1" dirty="0" err="1"/>
              <a:t>inneninformation</a:t>
            </a:r>
            <a:r>
              <a:rPr lang="de-DE" sz="2400" b="1" dirty="0"/>
              <a:t>: </a:t>
            </a:r>
            <a:r>
              <a:rPr lang="de-DE" dirty="0"/>
              <a:t>Montag, 26.04.2021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00B050"/>
                </a:solidFill>
              </a:rPr>
              <a:t>Elterninformationsabend</a:t>
            </a:r>
            <a:r>
              <a:rPr lang="de-DE" sz="2400" dirty="0">
                <a:solidFill>
                  <a:srgbClr val="00B050"/>
                </a:solidFill>
              </a:rPr>
              <a:t>:</a:t>
            </a:r>
            <a:r>
              <a:rPr lang="de-DE" dirty="0">
                <a:solidFill>
                  <a:srgbClr val="00B050"/>
                </a:solidFill>
              </a:rPr>
              <a:t> Dienstag, 27.04.2021</a:t>
            </a:r>
            <a:endParaRPr lang="de-DE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b="1" dirty="0"/>
              <a:t>Ausgabe der Wahlscheine</a:t>
            </a:r>
            <a:r>
              <a:rPr lang="de-DE" b="1" dirty="0"/>
              <a:t>: </a:t>
            </a:r>
            <a:r>
              <a:rPr lang="de-DE" dirty="0"/>
              <a:t>bis Freitag, 30.04.2021</a:t>
            </a:r>
            <a:endParaRPr lang="de-DE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b="1" dirty="0"/>
              <a:t>Rückgabe der Wahlscheine: </a:t>
            </a:r>
            <a:r>
              <a:rPr lang="de-DE" dirty="0">
                <a:solidFill>
                  <a:srgbClr val="FF0000"/>
                </a:solidFill>
              </a:rPr>
              <a:t>bis Freitag, 21.05.2021</a:t>
            </a:r>
            <a:endParaRPr lang="de-DE" sz="2800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b="1" dirty="0"/>
              <a:t>Kursbildung und Rückmeldung: </a:t>
            </a:r>
            <a:r>
              <a:rPr lang="de-DE" dirty="0"/>
              <a:t>Juni/Juli 2021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72324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682DD2-7A10-4AA7-AF8B-933E6ACE7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159778"/>
          </a:xfrm>
        </p:spPr>
        <p:txBody>
          <a:bodyPr>
            <a:normAutofit/>
          </a:bodyPr>
          <a:lstStyle/>
          <a:p>
            <a:r>
              <a:rPr lang="de-DE" b="1" dirty="0">
                <a:solidFill>
                  <a:srgbClr val="FF9900"/>
                </a:solidFill>
              </a:rPr>
              <a:t>Wahlschein</a:t>
            </a:r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B187949F-7EA8-43AC-ADCA-786B01FDF2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9900" y="1846264"/>
            <a:ext cx="7067935" cy="444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146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682DD2-7A10-4AA7-AF8B-933E6ACE7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159778"/>
          </a:xfrm>
        </p:spPr>
        <p:txBody>
          <a:bodyPr>
            <a:normAutofit/>
          </a:bodyPr>
          <a:lstStyle/>
          <a:p>
            <a:r>
              <a:rPr lang="de-DE" b="1" dirty="0">
                <a:solidFill>
                  <a:srgbClr val="FF9900"/>
                </a:solidFill>
              </a:rPr>
              <a:t>Wahlschein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4547838-076E-4BB2-BB96-292A070664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2300" y="1787761"/>
            <a:ext cx="5600700" cy="439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637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06A7ACD-3E01-4570-9AA9-CB600C5FF03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720" y="890902"/>
            <a:ext cx="8598559" cy="2310368"/>
          </a:xfrm>
          <a:prstGeom prst="rect">
            <a:avLst/>
          </a:prstGeom>
          <a:noFill/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56F8B777-E2CC-4CDD-8E9A-1C9F503A73C1}"/>
              </a:ext>
            </a:extLst>
          </p:cNvPr>
          <p:cNvSpPr/>
          <p:nvPr/>
        </p:nvSpPr>
        <p:spPr>
          <a:xfrm>
            <a:off x="1634777" y="3531236"/>
            <a:ext cx="8922443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4300" b="1" dirty="0">
                <a:solidFill>
                  <a:srgbClr val="FF9900"/>
                </a:solidFill>
              </a:rPr>
              <a:t>Vielen Dank für Ihre Aufmerksamkeit!</a:t>
            </a:r>
            <a:endParaRPr lang="de-DE" sz="4300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42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6655403-1E85-44CE-9D01-AA92D2A2C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056" y="184727"/>
            <a:ext cx="4825152" cy="482138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BB2775D-56BB-43B5-8C6C-6B36BDBFAE13}"/>
              </a:ext>
            </a:extLst>
          </p:cNvPr>
          <p:cNvSpPr txBox="1"/>
          <p:nvPr/>
        </p:nvSpPr>
        <p:spPr>
          <a:xfrm>
            <a:off x="2456872" y="5237018"/>
            <a:ext cx="6437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Raum für Fragen, Anmerkungen und mehr!</a:t>
            </a:r>
          </a:p>
        </p:txBody>
      </p:sp>
    </p:spTree>
    <p:extLst>
      <p:ext uri="{BB962C8B-B14F-4D97-AF65-F5344CB8AC3E}">
        <p14:creationId xmlns:p14="http://schemas.microsoft.com/office/powerpoint/2010/main" val="3918448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62997D-98AE-407C-A125-19A9A95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FF9900"/>
                </a:solidFill>
              </a:rPr>
              <a:t>Wahlpflichtunterricht</a:t>
            </a:r>
            <a:endParaRPr lang="de-DE" dirty="0">
              <a:solidFill>
                <a:srgbClr val="FF9900"/>
              </a:solidFill>
            </a:endParaRP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7B772869-46C9-894E-A9FC-75EDC967C0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1846263"/>
            <a:ext cx="9797662" cy="413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92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A13B18-6E2C-4B37-B186-27A0C37DC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>
                <a:solidFill>
                  <a:srgbClr val="FF9900"/>
                </a:solidFill>
              </a:rPr>
              <a:t>Wahlpflichtunterricht: </a:t>
            </a:r>
            <a:br>
              <a:rPr lang="de-DE" b="1" dirty="0">
                <a:solidFill>
                  <a:srgbClr val="FF9900"/>
                </a:solidFill>
              </a:rPr>
            </a:br>
            <a:r>
              <a:rPr lang="de-DE" b="1" dirty="0">
                <a:solidFill>
                  <a:srgbClr val="FF9900"/>
                </a:solidFill>
              </a:rPr>
              <a:t>Anzahl der Wochenstunden</a:t>
            </a:r>
            <a:endParaRPr lang="de-DE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BB2EBA8C-7B4D-1741-91D2-7148B8D759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1846263"/>
            <a:ext cx="6912392" cy="431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54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233150-5A74-478D-A9C8-D61B900D0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b="1" dirty="0">
                <a:solidFill>
                  <a:srgbClr val="FF9900"/>
                </a:solidFill>
              </a:rPr>
              <a:t>Naturwissenschaften</a:t>
            </a:r>
            <a:br>
              <a:rPr lang="de-DE" sz="3600" b="1" dirty="0">
                <a:solidFill>
                  <a:srgbClr val="FF9900"/>
                </a:solidFill>
              </a:rPr>
            </a:br>
            <a:r>
              <a:rPr lang="de-DE" sz="3600" b="1" dirty="0">
                <a:solidFill>
                  <a:schemeClr val="tx1"/>
                </a:solidFill>
              </a:rPr>
              <a:t>Biologie – Physik - Chemie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93E3181F-321B-4B1A-9860-9DD8072C8E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652" y="2414439"/>
            <a:ext cx="2969009" cy="280440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A159535-9A5A-4061-9E78-3CDC5706D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971" y="2414439"/>
            <a:ext cx="3060457" cy="280440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8E2B4B5-CED3-42D2-818D-B8A8DE117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4976" y="2414439"/>
            <a:ext cx="2767824" cy="276172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B6DDB90-0867-4F6E-A0FF-A38DD568C1DE}"/>
              </a:ext>
            </a:extLst>
          </p:cNvPr>
          <p:cNvSpPr txBox="1"/>
          <p:nvPr/>
        </p:nvSpPr>
        <p:spPr>
          <a:xfrm rot="20791683">
            <a:off x="4876482" y="5224695"/>
            <a:ext cx="2337782" cy="99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100" b="1" dirty="0"/>
              <a:t>Wissenschaftlich arbeiten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95A947C3-2913-4993-A08E-06E553972DAD}"/>
              </a:ext>
            </a:extLst>
          </p:cNvPr>
          <p:cNvGrpSpPr/>
          <p:nvPr/>
        </p:nvGrpSpPr>
        <p:grpSpPr>
          <a:xfrm>
            <a:off x="1269197" y="2903136"/>
            <a:ext cx="5990760" cy="3502886"/>
            <a:chOff x="-3350416" y="3258808"/>
            <a:chExt cx="5990760" cy="3502886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7C2300F1-DC29-4884-83F2-E4CC906A5BF8}"/>
                </a:ext>
              </a:extLst>
            </p:cNvPr>
            <p:cNvSpPr/>
            <p:nvPr/>
          </p:nvSpPr>
          <p:spPr>
            <a:xfrm rot="21187810">
              <a:off x="312429" y="3258808"/>
              <a:ext cx="2327915" cy="105172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D5436C42-BD17-4213-8BEA-46208A48AD78}"/>
                </a:ext>
              </a:extLst>
            </p:cNvPr>
            <p:cNvSpPr txBox="1"/>
            <p:nvPr/>
          </p:nvSpPr>
          <p:spPr>
            <a:xfrm rot="20916118">
              <a:off x="-3350416" y="5709965"/>
              <a:ext cx="2327915" cy="10517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100" b="1" kern="1200" dirty="0"/>
                <a:t>Forschen</a:t>
              </a:r>
            </a:p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100" b="1" kern="1200" dirty="0"/>
                <a:t>Experimentieren</a:t>
              </a:r>
            </a:p>
          </p:txBody>
        </p:sp>
      </p:grpSp>
      <p:sp>
        <p:nvSpPr>
          <p:cNvPr id="17" name="Textfeld 16">
            <a:extLst>
              <a:ext uri="{FF2B5EF4-FFF2-40B4-BE49-F238E27FC236}">
                <a16:creationId xmlns:a16="http://schemas.microsoft.com/office/drawing/2014/main" id="{01FA7B63-790E-4140-9D13-988FC77A5CB9}"/>
              </a:ext>
            </a:extLst>
          </p:cNvPr>
          <p:cNvSpPr txBox="1"/>
          <p:nvPr/>
        </p:nvSpPr>
        <p:spPr>
          <a:xfrm>
            <a:off x="8925887" y="344657"/>
            <a:ext cx="230697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r"/>
            <a:r>
              <a:rPr lang="de-DE" sz="1200" b="1" u="sng" dirty="0"/>
              <a:t>WAHLPFLICHTUNTERRICHT</a:t>
            </a:r>
          </a:p>
          <a:p>
            <a:pPr marL="360000" algn="r"/>
            <a:endParaRPr lang="de-DE" sz="300" b="1" dirty="0">
              <a:solidFill>
                <a:srgbClr val="FFC000"/>
              </a:solidFill>
            </a:endParaRPr>
          </a:p>
          <a:p>
            <a:pPr marL="360000" algn="r"/>
            <a:r>
              <a:rPr lang="de-DE" sz="1400" b="1" dirty="0">
                <a:solidFill>
                  <a:srgbClr val="FFC000"/>
                </a:solidFill>
              </a:rPr>
              <a:t>Naturwissenschaften</a:t>
            </a:r>
          </a:p>
          <a:p>
            <a:pPr marL="360000" algn="r"/>
            <a:r>
              <a:rPr lang="de-DE" sz="1200" b="1" dirty="0"/>
              <a:t>Arbeitslehre</a:t>
            </a:r>
          </a:p>
          <a:p>
            <a:pPr marL="360000" algn="r"/>
            <a:r>
              <a:rPr lang="de-DE" sz="1200" b="1" dirty="0"/>
              <a:t>Darstellen und Gestalten</a:t>
            </a:r>
          </a:p>
          <a:p>
            <a:pPr marL="360000" algn="r"/>
            <a:r>
              <a:rPr lang="de-DE" sz="1200" b="1" dirty="0"/>
              <a:t>Informatik</a:t>
            </a:r>
          </a:p>
          <a:p>
            <a:pPr marL="360000" algn="r"/>
            <a:r>
              <a:rPr lang="de-DE" sz="1200" b="1" dirty="0"/>
              <a:t>2. Fremdsprache</a:t>
            </a:r>
            <a:endParaRPr lang="de-DE" sz="1100" b="1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8F694D7-C220-443E-9D6B-14E30540E9E7}"/>
              </a:ext>
            </a:extLst>
          </p:cNvPr>
          <p:cNvSpPr txBox="1"/>
          <p:nvPr/>
        </p:nvSpPr>
        <p:spPr>
          <a:xfrm rot="20765221">
            <a:off x="8424930" y="5348391"/>
            <a:ext cx="2327915" cy="123167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80010" numCol="1" spcCol="1270" anchor="t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2100" b="1" kern="1200" dirty="0"/>
              <a:t>Verstehen</a:t>
            </a:r>
          </a:p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2100" b="1" kern="1200" dirty="0"/>
              <a:t>Untersuchen</a:t>
            </a:r>
          </a:p>
        </p:txBody>
      </p:sp>
    </p:spTree>
    <p:extLst>
      <p:ext uri="{BB962C8B-B14F-4D97-AF65-F5344CB8AC3E}">
        <p14:creationId xmlns:p14="http://schemas.microsoft.com/office/powerpoint/2010/main" val="3836258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4B1B74-96F5-48CC-95D2-AC3C45FFE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FF9900"/>
                </a:solidFill>
              </a:rPr>
              <a:t>Inhalte Naturwissenschaften</a:t>
            </a:r>
            <a:endParaRPr lang="de-DE" dirty="0">
              <a:solidFill>
                <a:srgbClr val="FF99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6B7B9D-800E-4C6B-86D8-4A9345710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30292"/>
            <a:ext cx="10058400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e-D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dirty="0"/>
              <a:t>Biologie – Physik </a:t>
            </a:r>
            <a:r>
              <a:rPr lang="de-DE" sz="2800" dirty="0">
                <a:solidFill>
                  <a:schemeClr val="tx1"/>
                </a:solidFill>
              </a:rPr>
              <a:t>– C</a:t>
            </a:r>
            <a:r>
              <a:rPr lang="de-DE" sz="2800" dirty="0"/>
              <a:t>hemie</a:t>
            </a:r>
          </a:p>
          <a:p>
            <a:pPr marL="0" indent="0">
              <a:buNone/>
            </a:pPr>
            <a:endParaRPr lang="de-DE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de-DE" sz="2800" dirty="0"/>
              <a:t> forschen – experimentieren – verstehen – untersuchen</a:t>
            </a:r>
          </a:p>
          <a:p>
            <a:endParaRPr lang="de-DE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de-DE" sz="2800" dirty="0"/>
              <a:t> In den Jahrgängen 8 – 10 liegt der Schwerpunkt auf den Fächern                              </a:t>
            </a:r>
          </a:p>
          <a:p>
            <a:pPr marL="0" indent="0">
              <a:buNone/>
            </a:pPr>
            <a:r>
              <a:rPr lang="de-DE" sz="2800" dirty="0"/>
              <a:t>    Biologie und Chemie.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445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AD4DAD-3AC5-485D-A999-3DDC974DD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FF9900"/>
                </a:solidFill>
              </a:rPr>
              <a:t>Themen Naturwissenschaften</a:t>
            </a:r>
            <a:endParaRPr lang="de-DE" dirty="0"/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D41E212D-9C2E-4059-AF1B-B38005AB58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990990"/>
              </p:ext>
            </p:extLst>
          </p:nvPr>
        </p:nvGraphicFramePr>
        <p:xfrm>
          <a:off x="1234773" y="2169198"/>
          <a:ext cx="9945731" cy="29791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8663">
                  <a:extLst>
                    <a:ext uri="{9D8B030D-6E8A-4147-A177-3AD203B41FA5}">
                      <a16:colId xmlns:a16="http://schemas.microsoft.com/office/drawing/2014/main" val="2883077699"/>
                    </a:ext>
                  </a:extLst>
                </a:gridCol>
                <a:gridCol w="4738861">
                  <a:extLst>
                    <a:ext uri="{9D8B030D-6E8A-4147-A177-3AD203B41FA5}">
                      <a16:colId xmlns:a16="http://schemas.microsoft.com/office/drawing/2014/main" val="3779971576"/>
                    </a:ext>
                  </a:extLst>
                </a:gridCol>
                <a:gridCol w="2968207">
                  <a:extLst>
                    <a:ext uri="{9D8B030D-6E8A-4147-A177-3AD203B41FA5}">
                      <a16:colId xmlns:a16="http://schemas.microsoft.com/office/drawing/2014/main" val="1459964609"/>
                    </a:ext>
                  </a:extLst>
                </a:gridCol>
              </a:tblGrid>
              <a:tr h="690716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Jahrgang 7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GB" sz="2400" b="0" dirty="0">
                          <a:solidFill>
                            <a:schemeClr val="bg1"/>
                          </a:solidFill>
                        </a:rPr>
                        <a:t>Boden</a:t>
                      </a:r>
                    </a:p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en-GB" sz="2400" b="0" dirty="0">
                          <a:solidFill>
                            <a:schemeClr val="bg1"/>
                          </a:solidFill>
                        </a:rPr>
                        <a:t>Recycling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Naturwissenschaften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132542"/>
                  </a:ext>
                </a:extLst>
              </a:tr>
              <a:tr h="2156159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Jahrgang 8-10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Farben</a:t>
                      </a:r>
                    </a:p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Landwirtschaft / </a:t>
                      </a:r>
                      <a:r>
                        <a:rPr lang="de-DE" sz="2400" noProof="0" dirty="0">
                          <a:solidFill>
                            <a:schemeClr val="bg1"/>
                          </a:solidFill>
                        </a:rPr>
                        <a:t>Nahrungsmittel</a:t>
                      </a:r>
                    </a:p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Medikamente / Gesundheit</a:t>
                      </a:r>
                    </a:p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Haut</a:t>
                      </a:r>
                    </a:p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Kleidung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Schwerpunkt </a:t>
                      </a:r>
                    </a:p>
                    <a:p>
                      <a:pPr lvl="0">
                        <a:buNone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Biologie / Chemie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063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0354001"/>
      </p:ext>
    </p:extLst>
  </p:cSld>
  <p:clrMapOvr>
    <a:masterClrMapping/>
  </p:clrMapOvr>
</p:sld>
</file>

<file path=ppt/theme/theme1.xml><?xml version="1.0" encoding="utf-8"?>
<a:theme xmlns:a="http://schemas.openxmlformats.org/drawingml/2006/main" name="Rückblick">
  <a:themeElements>
    <a:clrScheme name="Rückblick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ückblic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ückblic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A0D49FB29AF9F4187D4F21F162767CC" ma:contentTypeVersion="2" ma:contentTypeDescription="Ein neues Dokument erstellen." ma:contentTypeScope="" ma:versionID="d0ea598309924640be0c2048104e23cc">
  <xsd:schema xmlns:xsd="http://www.w3.org/2001/XMLSchema" xmlns:xs="http://www.w3.org/2001/XMLSchema" xmlns:p="http://schemas.microsoft.com/office/2006/metadata/properties" xmlns:ns2="087bd6e8-57c8-465c-9541-52c01240b308" targetNamespace="http://schemas.microsoft.com/office/2006/metadata/properties" ma:root="true" ma:fieldsID="f285bcafc4105030f11e3b96b615f184" ns2:_="">
    <xsd:import namespace="087bd6e8-57c8-465c-9541-52c01240b3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7bd6e8-57c8-465c-9541-52c01240b3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969014C-B3C4-4BC6-8618-50CFBDC9B0C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3C8A9C-3C31-4F5B-BBEC-772A440A8F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7bd6e8-57c8-465c-9541-52c01240b3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FFE7275-3381-483B-AC92-9905C76B7528}">
  <ds:schemaRefs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087bd6e8-57c8-465c-9541-52c01240b308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1005</Words>
  <Application>Microsoft Macintosh PowerPoint</Application>
  <PresentationFormat>Breitbild</PresentationFormat>
  <Paragraphs>202</Paragraphs>
  <Slides>44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Wingdings</vt:lpstr>
      <vt:lpstr>Rückblick</vt:lpstr>
      <vt:lpstr>PowerPoint-Präsentation</vt:lpstr>
      <vt:lpstr>Herzlich Willkommen!</vt:lpstr>
      <vt:lpstr>Informationen</vt:lpstr>
      <vt:lpstr>Wahlpflichtunterricht  (4. Klassenarbeitsfach ab Klasse 7)</vt:lpstr>
      <vt:lpstr>Wahlpflichtunterricht</vt:lpstr>
      <vt:lpstr>Wahlpflichtunterricht:  Anzahl der Wochenstunden</vt:lpstr>
      <vt:lpstr>Naturwissenschaften Biologie – Physik - Chemie</vt:lpstr>
      <vt:lpstr>Inhalte Naturwissenschaften</vt:lpstr>
      <vt:lpstr>Themen Naturwissenschaften</vt:lpstr>
      <vt:lpstr>Eignung für das Fach Naturwissenschaften</vt:lpstr>
      <vt:lpstr>Arbeitslehre</vt:lpstr>
      <vt:lpstr>Inhalte Arbeitslehre</vt:lpstr>
      <vt:lpstr>PowerPoint-Präsentation</vt:lpstr>
      <vt:lpstr>Eignung für den Fachbereich Arbeitslehre</vt:lpstr>
      <vt:lpstr>Darstellen und Gestalten</vt:lpstr>
      <vt:lpstr>Inhalte Darstellen und Gestalten</vt:lpstr>
      <vt:lpstr>Themen Darstellen und Gestalten  (beispielhaft)</vt:lpstr>
      <vt:lpstr> wie zum Beispiel eine Aufgabe aus dem Distanzunterricht während des Lockdowns: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Eignung für das Fach Darstellen und Gestalten</vt:lpstr>
      <vt:lpstr>Informatik</vt:lpstr>
      <vt:lpstr>Inhalte Informatik</vt:lpstr>
      <vt:lpstr>Beispiel: Grundlagen Tabellenkalkulation</vt:lpstr>
      <vt:lpstr>Beispiel: algorithmische Programmierung mit der Programmierumgebung Scratch</vt:lpstr>
      <vt:lpstr>Beispiel: algorithmische Programmierung mit Scratch</vt:lpstr>
      <vt:lpstr>Beispiel: Technische Informatik: Schaltnetze simulieren mit LogikSim</vt:lpstr>
      <vt:lpstr>Technische Informatik: Schaltnetze simulieren mit LogikSim</vt:lpstr>
      <vt:lpstr>Eignung für das Fach Informatik</vt:lpstr>
      <vt:lpstr>2. Fremdsprache</vt:lpstr>
      <vt:lpstr>Niederländisch oder Spanisch?</vt:lpstr>
      <vt:lpstr>Niederländisch</vt:lpstr>
      <vt:lpstr>PowerPoint-Präsentation</vt:lpstr>
      <vt:lpstr>PowerPoint-Präsentation</vt:lpstr>
      <vt:lpstr>PowerPoint-Präsentation</vt:lpstr>
      <vt:lpstr>Eignung für eine 2. Fremdsprache</vt:lpstr>
      <vt:lpstr>Organisation: Terminplan</vt:lpstr>
      <vt:lpstr>Wahlschein</vt:lpstr>
      <vt:lpstr>Wahlschein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Guer@AGNW.local</dc:creator>
  <cp:lastModifiedBy>B. G.</cp:lastModifiedBy>
  <cp:revision>217</cp:revision>
  <dcterms:created xsi:type="dcterms:W3CDTF">2021-03-24T08:10:09Z</dcterms:created>
  <dcterms:modified xsi:type="dcterms:W3CDTF">2021-04-24T15:44:54Z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0x010100BA0D49FB29AF9F4187D4F21F162767CC</vt:lpwstr>
  </property>
</Properties>
</file>